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7559675" cx="10080625"/>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6DCD55E-483E-4E2D-8096-F3DDD61DE36A}">
  <a:tblStyle styleId="{66DCD55E-483E-4E2D-8096-F3DDD61DE36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Shape 3"/>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777875" y="4776788"/>
            <a:ext cx="6216650" cy="4524375"/>
          </a:xfrm>
          <a:prstGeom prst="rect">
            <a:avLst/>
          </a:prstGeom>
          <a:noFill/>
          <a:ln>
            <a:noFill/>
          </a:ln>
        </p:spPr>
        <p:txBody>
          <a:bodyPr anchorCtr="0" anchor="t" bIns="91425" lIns="91425" rIns="91425" wrap="square" tIns="91425"/>
          <a:lstStyle>
            <a:lvl1pPr indent="0" lvl="0" marL="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85721" lvl="1" marL="742873"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575" lvl="2" marL="1142881"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576" lvl="3" marL="1600034"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575" lvl="4" marL="2057187"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0" lvl="5" marL="2285763"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2916"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068"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221"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5" name="Shape 5"/>
          <p:cNvSpPr txBox="1"/>
          <p:nvPr>
            <p:ph idx="3" type="hdr"/>
          </p:nvPr>
        </p:nvSpPr>
        <p:spPr>
          <a:xfrm>
            <a:off x="0" y="0"/>
            <a:ext cx="3371850" cy="501650"/>
          </a:xfrm>
          <a:prstGeom prst="rect">
            <a:avLst/>
          </a:prstGeom>
          <a:noFill/>
          <a:ln>
            <a:noFill/>
          </a:ln>
        </p:spPr>
        <p:txBody>
          <a:bodyPr anchorCtr="0" anchor="t" bIns="91425" lIns="91425" rIns="91425" wrap="square" tIns="91425"/>
          <a:lstStyle>
            <a:lvl1pPr indent="0" lvl="0" marL="0" marR="0" rtl="0" algn="l">
              <a:lnSpc>
                <a:spcPct val="93000"/>
              </a:lnSpc>
              <a:spcBef>
                <a:spcPts val="0"/>
              </a:spcBef>
              <a:spcAft>
                <a:spcPts val="0"/>
              </a:spcAft>
              <a:buClr>
                <a:srgbClr val="000000"/>
              </a:buClr>
              <a:buSzPts val="630"/>
              <a:buFont typeface="Noto Sans Symbols"/>
              <a:buNone/>
              <a:defRPr b="0" i="0" sz="1400" u="none" cap="none" strike="noStrike">
                <a:solidFill>
                  <a:srgbClr val="000000"/>
                </a:solidFill>
                <a:latin typeface="Times New Roman"/>
                <a:ea typeface="Times New Roman"/>
                <a:cs typeface="Times New Roman"/>
                <a:sym typeface="Times New Roman"/>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 name="Shape 6"/>
          <p:cNvSpPr txBox="1"/>
          <p:nvPr>
            <p:ph idx="10" type="dt"/>
          </p:nvPr>
        </p:nvSpPr>
        <p:spPr>
          <a:xfrm>
            <a:off x="4398963" y="0"/>
            <a:ext cx="3371850" cy="501650"/>
          </a:xfrm>
          <a:prstGeom prst="rect">
            <a:avLst/>
          </a:prstGeom>
          <a:noFill/>
          <a:ln>
            <a:noFill/>
          </a:ln>
        </p:spPr>
        <p:txBody>
          <a:bodyPr anchorCtr="0" anchor="t" bIns="91425" lIns="91425" rIns="91425" wrap="square" tIns="91425"/>
          <a:lstStyle>
            <a:lvl1pPr indent="0" lvl="0" marL="0" marR="0" rtl="0" algn="r">
              <a:lnSpc>
                <a:spcPct val="93000"/>
              </a:lnSpc>
              <a:spcBef>
                <a:spcPts val="0"/>
              </a:spcBef>
              <a:spcAft>
                <a:spcPts val="0"/>
              </a:spcAft>
              <a:buClr>
                <a:srgbClr val="000000"/>
              </a:buClr>
              <a:buSzPts val="630"/>
              <a:buFont typeface="Noto Sans Symbols"/>
              <a:buNone/>
              <a:defRPr b="0" i="0" sz="1400" u="none" cap="none" strike="noStrike">
                <a:solidFill>
                  <a:srgbClr val="000000"/>
                </a:solidFill>
                <a:latin typeface="Times New Roman"/>
                <a:ea typeface="Times New Roman"/>
                <a:cs typeface="Times New Roman"/>
                <a:sym typeface="Times New Roman"/>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9555163"/>
            <a:ext cx="3371850" cy="501650"/>
          </a:xfrm>
          <a:prstGeom prst="rect">
            <a:avLst/>
          </a:prstGeom>
          <a:noFill/>
          <a:ln>
            <a:noFill/>
          </a:ln>
        </p:spPr>
        <p:txBody>
          <a:bodyPr anchorCtr="0" anchor="b" bIns="91425" lIns="91425" rIns="91425" wrap="square" tIns="91425"/>
          <a:lstStyle>
            <a:lvl1pPr indent="0" lvl="0" marL="0" marR="0" rtl="0" algn="l">
              <a:lnSpc>
                <a:spcPct val="93000"/>
              </a:lnSpc>
              <a:spcBef>
                <a:spcPts val="0"/>
              </a:spcBef>
              <a:spcAft>
                <a:spcPts val="0"/>
              </a:spcAft>
              <a:buClr>
                <a:srgbClr val="000000"/>
              </a:buClr>
              <a:buSzPts val="630"/>
              <a:buFont typeface="Noto Sans Symbols"/>
              <a:buNone/>
              <a:defRPr b="0" i="0" sz="1400" u="none" cap="none" strike="noStrike">
                <a:solidFill>
                  <a:srgbClr val="000000"/>
                </a:solidFill>
                <a:latin typeface="Times New Roman"/>
                <a:ea typeface="Times New Roman"/>
                <a:cs typeface="Times New Roman"/>
                <a:sym typeface="Times New Roman"/>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6" name="Shape 86"/>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7" name="Shape 187"/>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
        <p:nvSpPr>
          <p:cNvPr id="195" name="Shape 195"/>
          <p:cNvSpPr/>
          <p:nvPr>
            <p:ph idx="2" type="sldImg"/>
          </p:nvPr>
        </p:nvSpPr>
        <p:spPr>
          <a:xfrm>
            <a:off x="1371600" y="763588"/>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med" w="med" type="none"/>
            <a:tailEnd len="med" w="med" type="none"/>
          </a:ln>
        </p:spPr>
      </p:sp>
      <p:sp>
        <p:nvSpPr>
          <p:cNvPr id="196" name="Shape 196"/>
          <p:cNvSpPr txBox="1"/>
          <p:nvPr>
            <p:ph idx="1" type="body"/>
          </p:nvPr>
        </p:nvSpPr>
        <p:spPr>
          <a:xfrm>
            <a:off x="777875" y="4776788"/>
            <a:ext cx="6218238" cy="4435475"/>
          </a:xfrm>
          <a:prstGeom prst="rect">
            <a:avLst/>
          </a:prstGeom>
          <a:noFill/>
          <a:ln>
            <a:noFill/>
          </a:ln>
        </p:spPr>
        <p:txBody>
          <a:bodyPr anchorCtr="0" anchor="ctr" bIns="0" lIns="0" rIns="0" wrap="square" tIns="0">
            <a:noAutofit/>
          </a:bodyPr>
          <a:lstStyle/>
          <a:p>
            <a:pPr indent="-76200" lvl="0" marL="0" marR="0" rtl="0" algn="l">
              <a:spcBef>
                <a:spcPts val="0"/>
              </a:spcBef>
              <a:spcAft>
                <a:spcPts val="0"/>
              </a:spcAft>
              <a:buClr>
                <a:srgbClr val="000000"/>
              </a:buClr>
              <a:buSzPts val="1200"/>
              <a:buFont typeface="Noto Sans Symbols"/>
              <a:buNone/>
            </a:pPr>
            <a:r>
              <a:rPr b="0" i="0" lang="en-US" sz="1200" u="none" cap="none" strike="noStrike">
                <a:solidFill>
                  <a:srgbClr val="000000"/>
                </a:solidFill>
                <a:latin typeface="Times New Roman"/>
                <a:ea typeface="Times New Roman"/>
                <a:cs typeface="Times New Roman"/>
                <a:sym typeface="Times New Roman"/>
              </a:rPr>
              <a:t>Optionally move ligand to user specified centroid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rPr lang="en-US"/>
              <a:t>Helpful when doing benchmarking as you can specify these coordinates to start from</a:t>
            </a:r>
          </a:p>
        </p:txBody>
      </p:sp>
      <p:sp>
        <p:nvSpPr>
          <p:cNvPr id="221" name="Shape 22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
        <p:nvSpPr>
          <p:cNvPr id="227" name="Shape 227"/>
          <p:cNvSpPr/>
          <p:nvPr>
            <p:ph idx="2" type="sldImg"/>
          </p:nvPr>
        </p:nvSpPr>
        <p:spPr>
          <a:xfrm>
            <a:off x="1371600" y="763588"/>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med" w="med" type="none"/>
            <a:tailEnd len="med" w="med" type="none"/>
          </a:ln>
        </p:spPr>
      </p:sp>
      <p:sp>
        <p:nvSpPr>
          <p:cNvPr id="228" name="Shape 228"/>
          <p:cNvSpPr txBox="1"/>
          <p:nvPr>
            <p:ph idx="1" type="body"/>
          </p:nvPr>
        </p:nvSpPr>
        <p:spPr>
          <a:xfrm>
            <a:off x="777875" y="4776788"/>
            <a:ext cx="6218238" cy="4435475"/>
          </a:xfrm>
          <a:prstGeom prst="rect">
            <a:avLst/>
          </a:prstGeom>
          <a:noFill/>
          <a:ln>
            <a:noFill/>
          </a:ln>
        </p:spPr>
        <p:txBody>
          <a:bodyPr anchorCtr="0" anchor="ctr" bIns="0" lIns="0" rIns="0" wrap="square" tIns="0">
            <a:noAutofit/>
          </a:bodyPr>
          <a:lstStyle/>
          <a:p>
            <a:pPr indent="-76200" lvl="0" marL="0" marR="0" rtl="0" algn="l">
              <a:spcBef>
                <a:spcPts val="0"/>
              </a:spcBef>
              <a:spcAft>
                <a:spcPts val="0"/>
              </a:spcAft>
              <a:buClr>
                <a:srgbClr val="000000"/>
              </a:buClr>
              <a:buSzPts val="1200"/>
              <a:buFont typeface="Noto Sans Symbols"/>
              <a:buNone/>
            </a:pPr>
            <a:r>
              <a:rPr b="0" i="0" lang="en-US" sz="1200" u="none" cap="none" strike="noStrike">
                <a:solidFill>
                  <a:srgbClr val="000000"/>
                </a:solidFill>
                <a:latin typeface="Times New Roman"/>
                <a:ea typeface="Times New Roman"/>
                <a:cs typeface="Times New Roman"/>
                <a:sym typeface="Times New Roman"/>
              </a:rPr>
              <a:t>Perform an initial random translation (50 chances to find an empty spot).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
        <p:nvSpPr>
          <p:cNvPr id="252" name="Shape 252"/>
          <p:cNvSpPr/>
          <p:nvPr>
            <p:ph idx="2" type="sldImg"/>
          </p:nvPr>
        </p:nvSpPr>
        <p:spPr>
          <a:xfrm>
            <a:off x="1371600" y="763588"/>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med" w="med" type="none"/>
            <a:tailEnd len="med" w="med" type="none"/>
          </a:ln>
        </p:spPr>
      </p:sp>
      <p:sp>
        <p:nvSpPr>
          <p:cNvPr id="253" name="Shape 253"/>
          <p:cNvSpPr txBox="1"/>
          <p:nvPr>
            <p:ph idx="1" type="body"/>
          </p:nvPr>
        </p:nvSpPr>
        <p:spPr>
          <a:xfrm>
            <a:off x="777875" y="4776788"/>
            <a:ext cx="6218238" cy="4435475"/>
          </a:xfrm>
          <a:prstGeom prst="rect">
            <a:avLst/>
          </a:prstGeom>
          <a:noFill/>
          <a:ln>
            <a:noFill/>
          </a:ln>
        </p:spPr>
        <p:txBody>
          <a:bodyPr anchorCtr="0" anchor="ctr" bIns="0" lIns="0" rIns="0" wrap="square" tIns="0">
            <a:noAutofit/>
          </a:bodyPr>
          <a:lstStyle/>
          <a:p>
            <a:pPr indent="-76200" lvl="0" marL="0" marR="0" rtl="0" algn="l">
              <a:spcBef>
                <a:spcPts val="0"/>
              </a:spcBef>
              <a:spcAft>
                <a:spcPts val="0"/>
              </a:spcAft>
              <a:buClr>
                <a:srgbClr val="000000"/>
              </a:buClr>
              <a:buSzPts val="1200"/>
              <a:buFont typeface="Noto Sans Symbols"/>
              <a:buNone/>
            </a:pPr>
            <a:r>
              <a:rPr lang="en-US"/>
              <a:t>--</a:t>
            </a:r>
          </a:p>
          <a:p>
            <a:pPr indent="-76200" lvl="0" marL="0" marR="0" rtl="0" algn="l">
              <a:spcBef>
                <a:spcPts val="0"/>
              </a:spcBef>
              <a:spcAft>
                <a:spcPts val="0"/>
              </a:spcAft>
              <a:buClr>
                <a:srgbClr val="000000"/>
              </a:buClr>
              <a:buSzPts val="1200"/>
              <a:buFont typeface="Noto Sans Symbols"/>
              <a:buNone/>
            </a:pPr>
            <a:r>
              <a:rPr b="0" i="0" lang="en-US" sz="1200" u="none" cap="none" strike="noStrike">
                <a:solidFill>
                  <a:srgbClr val="000000"/>
                </a:solidFill>
                <a:latin typeface="Times New Roman"/>
                <a:ea typeface="Times New Roman"/>
                <a:cs typeface="Times New Roman"/>
                <a:sym typeface="Times New Roman"/>
              </a:rPr>
              <a:t>Iterate through cycles of small random moves, minimizing and repacking, accepting the current structure with a Boltzmann criterion.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rPr lang="en-US"/>
              <a:t>Why both box and grid? -- maybe historical artifact left over from when memory was more limited?</a:t>
            </a:r>
          </a:p>
        </p:txBody>
      </p:sp>
      <p:sp>
        <p:nvSpPr>
          <p:cNvPr id="282" name="Shape 282"/>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92" name="Shape 292"/>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371600" y="763588"/>
            <a:ext cx="5027700" cy="37704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777875" y="4776788"/>
            <a:ext cx="6216600" cy="45243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99" name="Shape 299"/>
          <p:cNvSpPr txBox="1"/>
          <p:nvPr>
            <p:ph idx="12" type="sldNum"/>
          </p:nvPr>
        </p:nvSpPr>
        <p:spPr>
          <a:xfrm>
            <a:off x="4398963" y="9555163"/>
            <a:ext cx="3372000" cy="501600"/>
          </a:xfrm>
          <a:prstGeom prst="rect">
            <a:avLst/>
          </a:prstGeom>
        </p:spPr>
        <p:txBody>
          <a:bodyPr anchorCtr="0" anchor="b" bIns="0" lIns="0" rIns="0" wrap="square" tIns="0">
            <a:noAutofit/>
          </a:bodyPr>
          <a:lstStyle/>
          <a:p>
            <a:pPr indent="-40005" lvl="0" marL="0">
              <a:spcBef>
                <a:spcPts val="0"/>
              </a:spcBef>
              <a:buClr>
                <a:srgbClr val="000000"/>
              </a:buClr>
              <a:buSzPts val="630"/>
              <a:buFont typeface="Noto Sans Symbols"/>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11" name="Shape 31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
        <p:nvSpPr>
          <p:cNvPr id="317" name="Shape 317"/>
          <p:cNvSpPr/>
          <p:nvPr>
            <p:ph idx="2" type="sldImg"/>
          </p:nvPr>
        </p:nvSpPr>
        <p:spPr>
          <a:xfrm>
            <a:off x="1371600" y="763588"/>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med" w="med" type="none"/>
            <a:tailEnd len="med" w="med" type="none"/>
          </a:ln>
        </p:spPr>
      </p:sp>
      <p:sp>
        <p:nvSpPr>
          <p:cNvPr id="318" name="Shape 318"/>
          <p:cNvSpPr txBox="1"/>
          <p:nvPr>
            <p:ph idx="1" type="body"/>
          </p:nvPr>
        </p:nvSpPr>
        <p:spPr>
          <a:xfrm>
            <a:off x="777875" y="4776788"/>
            <a:ext cx="6218238" cy="4435475"/>
          </a:xfrm>
          <a:prstGeom prst="rect">
            <a:avLst/>
          </a:prstGeom>
          <a:noFill/>
          <a:ln>
            <a:noFill/>
          </a:ln>
        </p:spPr>
        <p:txBody>
          <a:bodyPr anchorCtr="0" anchor="ctr" bIns="0" lIns="0" rIns="0" wrap="square" tIns="0">
            <a:noAutofit/>
          </a:bodyPr>
          <a:lstStyle/>
          <a:p>
            <a:pPr indent="-76200" lvl="0" marL="0" marR="0" rtl="0" algn="l">
              <a:spcBef>
                <a:spcPts val="0"/>
              </a:spcBef>
              <a:spcAft>
                <a:spcPts val="0"/>
              </a:spcAft>
              <a:buClr>
                <a:srgbClr val="000000"/>
              </a:buClr>
              <a:buSzPts val="1200"/>
              <a:buFont typeface="Noto Sans Symbols"/>
              <a:buNone/>
            </a:pPr>
            <a:r>
              <a:rPr b="0" i="0" lang="en-US" sz="1200" u="none" cap="none" strike="noStrike">
                <a:solidFill>
                  <a:srgbClr val="000000"/>
                </a:solidFill>
                <a:latin typeface="Times New Roman"/>
                <a:ea typeface="Times New Roman"/>
                <a:cs typeface="Times New Roman"/>
                <a:sym typeface="Times New Roman"/>
              </a:rPr>
              <a:t>Iterate through cycles of small random moves, minimizing and repacking, accepting the current structure with a Boltzmann criterion.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93" name="Shape 93"/>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NAM MPEP docked into the mGlu</a:t>
            </a:r>
            <a:r>
              <a:rPr b="0" baseline="-25000" i="0" lang="en-US" sz="1200" u="none" cap="none" strike="noStrike">
                <a:solidFill>
                  <a:srgbClr val="000000"/>
                </a:solidFill>
                <a:latin typeface="Times New Roman"/>
                <a:ea typeface="Times New Roman"/>
                <a:cs typeface="Times New Roman"/>
                <a:sym typeface="Times New Roman"/>
              </a:rPr>
              <a:t>5</a:t>
            </a:r>
            <a:r>
              <a:rPr b="0" i="0" lang="en-US" sz="1200" u="none" cap="none" strike="noStrike">
                <a:solidFill>
                  <a:srgbClr val="000000"/>
                </a:solidFill>
                <a:latin typeface="Times New Roman"/>
                <a:ea typeface="Times New Roman"/>
                <a:cs typeface="Times New Roman"/>
                <a:sym typeface="Times New Roman"/>
              </a:rPr>
              <a:t> comparative model. MPEP was docked into the mGlu</a:t>
            </a:r>
            <a:r>
              <a:rPr b="0" baseline="-25000" i="0" lang="en-US" sz="1200" u="none" cap="none" strike="noStrike">
                <a:solidFill>
                  <a:srgbClr val="000000"/>
                </a:solidFill>
                <a:latin typeface="Times New Roman"/>
                <a:ea typeface="Times New Roman"/>
                <a:cs typeface="Times New Roman"/>
                <a:sym typeface="Times New Roman"/>
              </a:rPr>
              <a:t>5</a:t>
            </a:r>
            <a:r>
              <a:rPr b="0" i="0" lang="en-US" sz="1200" u="none" cap="none" strike="noStrike">
                <a:solidFill>
                  <a:srgbClr val="000000"/>
                </a:solidFill>
                <a:latin typeface="Times New Roman"/>
                <a:ea typeface="Times New Roman"/>
                <a:cs typeface="Times New Roman"/>
                <a:sym typeface="Times New Roman"/>
              </a:rPr>
              <a:t> comparative model in two separate experiments, centered at P654 and S808. (A) The lowest-energy conformation for MPEP from the largest cluster docked at P654 is shown in green and at S808 is shown in cyan. Highlighted are the residues that caused decreases in MPEP affinity when mutated, colored by graded effect compared with wild type. (B) The lowest-energy models from the largest three clusters for MPEP docked at P654. (C) The lowest-energy models from the largest five clusters for MPEP docked at S808. Predicted hydrogen bonds between the nitrogen on the pyridine ring and S808 are depicted by dotted blue lines.</a:t>
            </a:r>
          </a:p>
        </p:txBody>
      </p:sp>
      <p:sp>
        <p:nvSpPr>
          <p:cNvPr id="94" name="Shape 94"/>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
        <p:nvSpPr>
          <p:cNvPr id="359" name="Shape 359"/>
          <p:cNvSpPr/>
          <p:nvPr>
            <p:ph idx="2" type="sldImg"/>
          </p:nvPr>
        </p:nvSpPr>
        <p:spPr>
          <a:xfrm>
            <a:off x="1371600" y="763588"/>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med" w="med" type="none"/>
            <a:tailEnd len="med" w="med" type="none"/>
          </a:ln>
        </p:spPr>
      </p:sp>
      <p:sp>
        <p:nvSpPr>
          <p:cNvPr id="360" name="Shape 360"/>
          <p:cNvSpPr txBox="1"/>
          <p:nvPr>
            <p:ph idx="1" type="body"/>
          </p:nvPr>
        </p:nvSpPr>
        <p:spPr>
          <a:xfrm>
            <a:off x="777875" y="4776788"/>
            <a:ext cx="6218238" cy="4435475"/>
          </a:xfrm>
          <a:prstGeom prst="rect">
            <a:avLst/>
          </a:prstGeom>
          <a:noFill/>
          <a:ln>
            <a:noFill/>
          </a:ln>
        </p:spPr>
        <p:txBody>
          <a:bodyPr anchorCtr="0" anchor="ctr" bIns="0" lIns="0" rIns="0" wrap="square" tIns="0">
            <a:noAutofit/>
          </a:bodyPr>
          <a:lstStyle/>
          <a:p>
            <a:pPr indent="-76200" lvl="0" marL="0" marR="0" rtl="0" algn="l">
              <a:spcBef>
                <a:spcPts val="0"/>
              </a:spcBef>
              <a:spcAft>
                <a:spcPts val="0"/>
              </a:spcAft>
              <a:buClr>
                <a:srgbClr val="000000"/>
              </a:buClr>
              <a:buSzPts val="1200"/>
              <a:buFont typeface="Noto Sans Symbols"/>
              <a:buNone/>
            </a:pPr>
            <a:r>
              <a:rPr b="0" i="0" lang="en-US" sz="1200" u="none" cap="none" strike="noStrike">
                <a:solidFill>
                  <a:srgbClr val="000000"/>
                </a:solidFill>
                <a:latin typeface="Times New Roman"/>
                <a:ea typeface="Times New Roman"/>
                <a:cs typeface="Times New Roman"/>
                <a:sym typeface="Times New Roman"/>
              </a:rPr>
              <a:t>Perform a final minimization with a hard-repulsive score function.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83" name="Shape 383"/>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89" name="Shape 389"/>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95" name="Shape 395"/>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01" name="Shape 40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07" name="Shape 407"/>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14" name="Shape 414"/>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21" name="Shape 42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rPr lang="en-US"/>
              <a:t>boolean list</a:t>
            </a:r>
          </a:p>
        </p:txBody>
      </p:sp>
      <p:sp>
        <p:nvSpPr>
          <p:cNvPr id="428" name="Shape 428"/>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36" name="Shape 436"/>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1" name="Shape 10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442" name="Shape 442"/>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lang="en-US"/>
              <a:t>Does it repack?</a:t>
            </a:r>
          </a:p>
        </p:txBody>
      </p:sp>
      <p:sp>
        <p:nvSpPr>
          <p:cNvPr id="443" name="Shape 443"/>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1371600" y="763588"/>
            <a:ext cx="5027700" cy="37704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777875" y="4776788"/>
            <a:ext cx="6216600" cy="45243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52" name="Shape 452"/>
          <p:cNvSpPr txBox="1"/>
          <p:nvPr>
            <p:ph idx="12" type="sldNum"/>
          </p:nvPr>
        </p:nvSpPr>
        <p:spPr>
          <a:xfrm>
            <a:off x="4398963" y="9555163"/>
            <a:ext cx="3372000" cy="501600"/>
          </a:xfrm>
          <a:prstGeom prst="rect">
            <a:avLst/>
          </a:prstGeom>
        </p:spPr>
        <p:txBody>
          <a:bodyPr anchorCtr="0" anchor="b" bIns="0" lIns="0" rIns="0" wrap="square" tIns="0">
            <a:noAutofit/>
          </a:bodyPr>
          <a:lstStyle/>
          <a:p>
            <a:pPr indent="-40005" lvl="0" marL="0">
              <a:spcBef>
                <a:spcPts val="0"/>
              </a:spcBef>
              <a:buClr>
                <a:srgbClr val="000000"/>
              </a:buClr>
              <a:buSzPts val="630"/>
              <a:buFont typeface="Noto Sans Symbols"/>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58" name="Shape 458"/>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64" name="Shape 464"/>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70" name="Shape 470"/>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80" name="Shape 480"/>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107" name="Shape 107"/>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Meiler – initial RosettaLigand paper, algorithm looks at ensemble of protein / ligands, picks, orients ligand, repacks sidechains</a:t>
            </a:r>
          </a:p>
          <a:p>
            <a:pPr indent="0" lvl="0" marL="0" marR="0" rtl="0" algn="l">
              <a:spcBef>
                <a:spcPts val="360"/>
              </a:spcBef>
              <a:spcAft>
                <a:spcPts val="0"/>
              </a:spcAft>
              <a:buNone/>
            </a:pPr>
            <a:r>
              <a:rPr b="0" i="0" lang="en-US" sz="1200" u="none" cap="none" strike="noStrike">
                <a:solidFill>
                  <a:srgbClr val="000000"/>
                </a:solidFill>
                <a:latin typeface="Times New Roman"/>
                <a:ea typeface="Times New Roman"/>
                <a:cs typeface="Times New Roman"/>
                <a:sym typeface="Times New Roman"/>
              </a:rPr>
              <a:t>Davis – backbone flexibility, previously the backbone was left rigid</a:t>
            </a:r>
          </a:p>
          <a:p>
            <a:pPr indent="0" lvl="0" marL="0" marR="0" rtl="0" algn="l">
              <a:spcBef>
                <a:spcPts val="360"/>
              </a:spcBef>
              <a:spcAft>
                <a:spcPts val="0"/>
              </a:spcAft>
              <a:buNone/>
            </a:pPr>
            <a:r>
              <a:rPr b="0" i="0" lang="en-US" sz="1200" u="none" cap="none" strike="noStrike">
                <a:solidFill>
                  <a:srgbClr val="000000"/>
                </a:solidFill>
                <a:latin typeface="Times New Roman"/>
                <a:ea typeface="Times New Roman"/>
                <a:cs typeface="Times New Roman"/>
                <a:sym typeface="Times New Roman"/>
              </a:rPr>
              <a:t>Lemmon – introduction of XML scripting, something that you will be using today, making designing your own protocols easier</a:t>
            </a:r>
          </a:p>
          <a:p>
            <a:pPr indent="-76200" lvl="0" marL="0" marR="0" rtl="0" algn="l">
              <a:lnSpc>
                <a:spcPct val="100000"/>
              </a:lnSpc>
              <a:spcBef>
                <a:spcPts val="360"/>
              </a:spcBef>
              <a:spcAft>
                <a:spcPts val="0"/>
              </a:spcAft>
              <a:buClr>
                <a:srgbClr val="000000"/>
              </a:buClr>
              <a:buSzPts val="1200"/>
              <a:buFont typeface="Times New Roman"/>
              <a:buNone/>
            </a:pPr>
            <a:r>
              <a:rPr b="0" i="0" lang="en-US" sz="1200" u="none" cap="none" strike="noStrike">
                <a:solidFill>
                  <a:srgbClr val="000000"/>
                </a:solidFill>
                <a:latin typeface="Times New Roman"/>
                <a:ea typeface="Times New Roman"/>
                <a:cs typeface="Times New Roman"/>
                <a:sym typeface="Times New Roman"/>
              </a:rPr>
              <a:t>Deluca – reduction in time by improving algorithms, both more efficient (less models), and faster, better for virtual HTS</a:t>
            </a:r>
          </a:p>
          <a:p>
            <a:pPr indent="0" lvl="0" marL="0" marR="0" rtl="0" algn="l">
              <a:spcBef>
                <a:spcPts val="36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spcBef>
                <a:spcPts val="36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108" name="Shape 108"/>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116" name="Shape 116"/>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Davis 2009, Kauffmann docking into comparative models 1.	Davis, I. W., Raha, K., Head, M. S. &amp; Baker, D. Blind docking of pharmaceutically relevant compounds using RosettaLigand. </a:t>
            </a:r>
            <a:r>
              <a:rPr b="0" i="1" lang="en-US" sz="1200" u="none" cap="none" strike="noStrike">
                <a:solidFill>
                  <a:srgbClr val="000000"/>
                </a:solidFill>
                <a:latin typeface="Times New Roman"/>
                <a:ea typeface="Times New Roman"/>
                <a:cs typeface="Times New Roman"/>
                <a:sym typeface="Times New Roman"/>
              </a:rPr>
              <a:t>Protein Sci.</a:t>
            </a:r>
            <a:r>
              <a:rPr b="0" i="0" lang="en-US" sz="1200" u="none" cap="none" strike="noStrike">
                <a:solidFill>
                  <a:srgbClr val="000000"/>
                </a:solidFill>
                <a:latin typeface="Times New Roman"/>
                <a:ea typeface="Times New Roman"/>
                <a:cs typeface="Times New Roman"/>
                <a:sym typeface="Times New Roman"/>
              </a:rPr>
              <a:t> </a:t>
            </a:r>
            <a:r>
              <a:rPr b="1" i="0" lang="en-US" sz="1200" u="none" cap="none" strike="noStrike">
                <a:solidFill>
                  <a:srgbClr val="000000"/>
                </a:solidFill>
                <a:latin typeface="Times New Roman"/>
                <a:ea typeface="Times New Roman"/>
                <a:cs typeface="Times New Roman"/>
                <a:sym typeface="Times New Roman"/>
              </a:rPr>
              <a:t>18,</a:t>
            </a:r>
            <a:r>
              <a:rPr b="0" i="0" lang="en-US" sz="1200" u="none" cap="none" strike="noStrike">
                <a:solidFill>
                  <a:srgbClr val="000000"/>
                </a:solidFill>
                <a:latin typeface="Times New Roman"/>
                <a:ea typeface="Times New Roman"/>
                <a:cs typeface="Times New Roman"/>
                <a:sym typeface="Times New Roman"/>
              </a:rPr>
              <a:t> 1998–2002 (2009).</a:t>
            </a:r>
          </a:p>
        </p:txBody>
      </p:sp>
      <p:sp>
        <p:nvSpPr>
          <p:cNvPr id="117" name="Shape 117"/>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124" name="Shape 124"/>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Dock into multiple structures to better sample conformational space. </a:t>
            </a:r>
          </a:p>
        </p:txBody>
      </p:sp>
      <p:sp>
        <p:nvSpPr>
          <p:cNvPr id="125" name="Shape 125"/>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6" name="Shape 136"/>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a:noFill/>
          <a:ln>
            <a:noFill/>
          </a:ln>
        </p:spPr>
      </p:sp>
      <p:sp>
        <p:nvSpPr>
          <p:cNvPr id="145" name="Shape 145"/>
          <p:cNvSpPr txBox="1"/>
          <p:nvPr>
            <p:ph idx="1" type="body"/>
          </p:nvPr>
        </p:nvSpPr>
        <p:spPr>
          <a:xfrm>
            <a:off x="777875" y="4776788"/>
            <a:ext cx="6216650" cy="4524375"/>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3 pieces of info that Rosetta/computer NEEDS to have to put a ligand together. </a:t>
            </a:r>
          </a:p>
          <a:p>
            <a:pPr indent="-228600" lvl="0" marL="228600" marR="0" rtl="0" algn="l">
              <a:spcBef>
                <a:spcPts val="360"/>
              </a:spcBef>
              <a:spcAft>
                <a:spcPts val="0"/>
              </a:spcAft>
              <a:buClr>
                <a:srgbClr val="000000"/>
              </a:buClr>
              <a:buSzPts val="1200"/>
              <a:buFont typeface="Times New Roman"/>
              <a:buAutoNum type="arabicPeriod"/>
            </a:pPr>
            <a:r>
              <a:rPr b="0" i="0" lang="en-US" sz="1200" u="none" cap="none" strike="noStrike">
                <a:solidFill>
                  <a:srgbClr val="000000"/>
                </a:solidFill>
                <a:latin typeface="Times New Roman"/>
                <a:ea typeface="Times New Roman"/>
                <a:cs typeface="Times New Roman"/>
                <a:sym typeface="Times New Roman"/>
              </a:rPr>
              <a:t>Atoms</a:t>
            </a:r>
          </a:p>
          <a:p>
            <a:pPr indent="-228600" lvl="0" marL="228600" marR="0" rtl="0" algn="l">
              <a:spcBef>
                <a:spcPts val="360"/>
              </a:spcBef>
              <a:spcAft>
                <a:spcPts val="0"/>
              </a:spcAft>
              <a:buClr>
                <a:srgbClr val="000000"/>
              </a:buClr>
              <a:buSzPts val="1200"/>
              <a:buFont typeface="Times New Roman"/>
              <a:buAutoNum type="arabicPeriod"/>
            </a:pPr>
            <a:r>
              <a:rPr b="0" i="0" lang="en-US" sz="1200" u="none" cap="none" strike="noStrike">
                <a:solidFill>
                  <a:srgbClr val="000000"/>
                </a:solidFill>
                <a:latin typeface="Times New Roman"/>
                <a:ea typeface="Times New Roman"/>
                <a:cs typeface="Times New Roman"/>
                <a:sym typeface="Times New Roman"/>
              </a:rPr>
              <a:t>How are they bonded to each other?</a:t>
            </a:r>
          </a:p>
          <a:p>
            <a:pPr indent="-228600" lvl="0" marL="228600" marR="0" rtl="0" algn="l">
              <a:spcBef>
                <a:spcPts val="360"/>
              </a:spcBef>
              <a:spcAft>
                <a:spcPts val="0"/>
              </a:spcAft>
              <a:buClr>
                <a:srgbClr val="000000"/>
              </a:buClr>
              <a:buSzPts val="1200"/>
              <a:buFont typeface="Times New Roman"/>
              <a:buAutoNum type="arabicPeriod"/>
            </a:pPr>
            <a:r>
              <a:rPr b="0" i="0" lang="en-US" sz="1200" u="none" cap="none" strike="noStrike">
                <a:solidFill>
                  <a:srgbClr val="000000"/>
                </a:solidFill>
                <a:latin typeface="Times New Roman"/>
                <a:ea typeface="Times New Roman"/>
                <a:cs typeface="Times New Roman"/>
                <a:sym typeface="Times New Roman"/>
              </a:rPr>
              <a:t>Position in space (angles, rotamers, etc.</a:t>
            </a:r>
          </a:p>
          <a:p>
            <a:pPr indent="0" lvl="0" marL="0" marR="0" rtl="0" algn="l">
              <a:spcBef>
                <a:spcPts val="360"/>
              </a:spcBef>
              <a:spcAft>
                <a:spcPts val="0"/>
              </a:spcAft>
              <a:buNone/>
            </a:pPr>
            <a:r>
              <a:rPr lang="en-US"/>
              <a:t>Rosetta Database also has params files for other commons ligands (nucleic acids, non-canonical AAs, carbs, etc.)</a:t>
            </a:r>
            <a:r>
              <a:rPr b="0" i="0" lang="en-US" sz="1200" u="none" cap="none" strike="noStrike">
                <a:solidFill>
                  <a:srgbClr val="000000"/>
                </a:solidFill>
                <a:latin typeface="Times New Roman"/>
                <a:ea typeface="Times New Roman"/>
                <a:cs typeface="Times New Roman"/>
                <a:sym typeface="Times New Roman"/>
              </a:rPr>
              <a:t> </a:t>
            </a:r>
          </a:p>
        </p:txBody>
      </p:sp>
      <p:sp>
        <p:nvSpPr>
          <p:cNvPr id="146" name="Shape 146"/>
          <p:cNvSpPr txBox="1"/>
          <p:nvPr>
            <p:ph idx="12" type="sldNum"/>
          </p:nvPr>
        </p:nvSpPr>
        <p:spPr>
          <a:xfrm>
            <a:off x="4398963" y="9555163"/>
            <a:ext cx="3371850" cy="501650"/>
          </a:xfrm>
          <a:prstGeom prst="rect">
            <a:avLst/>
          </a:prstGeom>
          <a:noFill/>
          <a:ln>
            <a:noFill/>
          </a:ln>
        </p:spPr>
        <p:txBody>
          <a:bodyPr anchorCtr="0" anchor="b" bIns="0" lIns="0" rIns="0" wrap="square" tIns="0">
            <a:noAutofit/>
          </a:bodyPr>
          <a:lstStyle/>
          <a:p>
            <a:pPr indent="-40005" lvl="0" marL="0" marR="0" rtl="0" algn="r">
              <a:lnSpc>
                <a:spcPct val="93000"/>
              </a:lnSpc>
              <a:spcBef>
                <a:spcPts val="0"/>
              </a:spcBef>
              <a:spcAft>
                <a:spcPts val="0"/>
              </a:spcAft>
              <a:buClr>
                <a:srgbClr val="000000"/>
              </a:buClr>
              <a:buSzPts val="630"/>
              <a:buFont typeface="Noto Sans Symbols"/>
              <a:buNone/>
            </a:pPr>
            <a:fld id="{00000000-1234-1234-1234-123412341234}" type="slidenum">
              <a:rPr lang="en-US" sz="1400">
                <a:solidFill>
                  <a:srgbClr val="000000"/>
                </a:solidFill>
                <a:latin typeface="Times New Roman"/>
                <a:ea typeface="Times New Roman"/>
                <a:cs typeface="Times New Roman"/>
                <a:sym typeface="Times New Roman"/>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txBox="1"/>
          <p:nvPr>
            <p:ph idx="1" type="body"/>
          </p:nvPr>
        </p:nvSpPr>
        <p:spPr>
          <a:xfrm>
            <a:off x="777875" y="4776788"/>
            <a:ext cx="6216650" cy="4524375"/>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2" name="Shape 152"/>
          <p:cNvSpPr/>
          <p:nvPr>
            <p:ph idx="2" type="sldImg"/>
          </p:nvPr>
        </p:nvSpPr>
        <p:spPr>
          <a:xfrm>
            <a:off x="1371600" y="763588"/>
            <a:ext cx="5027613" cy="377031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687793" y="1884670"/>
            <a:ext cx="8694539" cy="3144614"/>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4961"/>
              <a:buFont typeface="Calibri"/>
              <a:buNone/>
              <a:defRPr b="0" i="0" sz="4961"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txBox="1"/>
          <p:nvPr>
            <p:ph idx="1" type="body"/>
          </p:nvPr>
        </p:nvSpPr>
        <p:spPr>
          <a:xfrm>
            <a:off x="687793" y="5059034"/>
            <a:ext cx="8694539" cy="1653678"/>
          </a:xfrm>
          <a:prstGeom prst="rect">
            <a:avLst/>
          </a:prstGeom>
          <a:noFill/>
          <a:ln>
            <a:noFill/>
          </a:ln>
        </p:spPr>
        <p:txBody>
          <a:bodyPr anchorCtr="0" anchor="t" bIns="91425" lIns="91425" rIns="91425" wrap="square" tIns="91425"/>
          <a:lstStyle>
            <a:lvl1pPr indent="0" lvl="0" marL="0" marR="0" rtl="0" algn="l">
              <a:lnSpc>
                <a:spcPct val="90000"/>
              </a:lnSpc>
              <a:spcBef>
                <a:spcPts val="827"/>
              </a:spcBef>
              <a:buClr>
                <a:srgbClr val="888888"/>
              </a:buClr>
              <a:buSzPts val="1984"/>
              <a:buFont typeface="Arial"/>
              <a:buNone/>
              <a:defRPr b="0" i="0" sz="1984" u="none" cap="none" strike="noStrike">
                <a:solidFill>
                  <a:srgbClr val="888888"/>
                </a:solidFill>
                <a:latin typeface="Calibri"/>
                <a:ea typeface="Calibri"/>
                <a:cs typeface="Calibri"/>
                <a:sym typeface="Calibri"/>
              </a:defRPr>
            </a:lvl1pPr>
            <a:lvl2pPr indent="0" lvl="1" marL="378013" marR="0" rtl="0" algn="l">
              <a:lnSpc>
                <a:spcPct val="90000"/>
              </a:lnSpc>
              <a:spcBef>
                <a:spcPts val="413"/>
              </a:spcBef>
              <a:buClr>
                <a:srgbClr val="888888"/>
              </a:buClr>
              <a:buSzPts val="1654"/>
              <a:buFont typeface="Arial"/>
              <a:buNone/>
              <a:defRPr b="0" i="0" sz="1654" u="none" cap="none" strike="noStrike">
                <a:solidFill>
                  <a:srgbClr val="888888"/>
                </a:solidFill>
                <a:latin typeface="Calibri"/>
                <a:ea typeface="Calibri"/>
                <a:cs typeface="Calibri"/>
                <a:sym typeface="Calibri"/>
              </a:defRPr>
            </a:lvl2pPr>
            <a:lvl3pPr indent="0" lvl="2" marL="756026" marR="0" rtl="0" algn="l">
              <a:lnSpc>
                <a:spcPct val="90000"/>
              </a:lnSpc>
              <a:spcBef>
                <a:spcPts val="413"/>
              </a:spcBef>
              <a:buClr>
                <a:srgbClr val="888888"/>
              </a:buClr>
              <a:buSzPts val="1488"/>
              <a:buFont typeface="Arial"/>
              <a:buNone/>
              <a:defRPr b="0" i="0" sz="1488" u="none" cap="none" strike="noStrike">
                <a:solidFill>
                  <a:srgbClr val="888888"/>
                </a:solidFill>
                <a:latin typeface="Calibri"/>
                <a:ea typeface="Calibri"/>
                <a:cs typeface="Calibri"/>
                <a:sym typeface="Calibri"/>
              </a:defRPr>
            </a:lvl3pPr>
            <a:lvl4pPr indent="0" lvl="3" marL="1134039"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4pPr>
            <a:lvl5pPr indent="0" lvl="4" marL="1512052"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5pPr>
            <a:lvl6pPr indent="0" lvl="5" marL="1890065"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6pPr>
            <a:lvl7pPr indent="0" lvl="6" marL="2268078"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7pPr>
            <a:lvl8pPr indent="0" lvl="7" marL="2646091"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8pPr>
            <a:lvl9pPr indent="0" lvl="8" marL="3024104" marR="0" rtl="0" algn="l">
              <a:lnSpc>
                <a:spcPct val="90000"/>
              </a:lnSpc>
              <a:spcBef>
                <a:spcPts val="413"/>
              </a:spcBef>
              <a:buClr>
                <a:srgbClr val="888888"/>
              </a:buClr>
              <a:buSzPts val="1323"/>
              <a:buFont typeface="Arial"/>
              <a:buNone/>
              <a:defRPr b="0" i="0" sz="1323"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b="0" i="0" lang="en-US" sz="992"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693043"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4" name="Shape 74"/>
          <p:cNvSpPr txBox="1"/>
          <p:nvPr>
            <p:ph idx="1" type="body"/>
          </p:nvPr>
        </p:nvSpPr>
        <p:spPr>
          <a:xfrm rot="5400000">
            <a:off x="2642040" y="63416"/>
            <a:ext cx="4796544" cy="8694539"/>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5097527" y="2518903"/>
            <a:ext cx="6406475" cy="217363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txBox="1"/>
          <p:nvPr>
            <p:ph idx="1" type="body"/>
          </p:nvPr>
        </p:nvSpPr>
        <p:spPr>
          <a:xfrm rot="5400000">
            <a:off x="687254" y="408272"/>
            <a:ext cx="6406475" cy="6394896"/>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693043"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 name="Shape 23"/>
          <p:cNvSpPr txBox="1"/>
          <p:nvPr>
            <p:ph idx="1" type="body"/>
          </p:nvPr>
        </p:nvSpPr>
        <p:spPr>
          <a:xfrm>
            <a:off x="693043" y="2012414"/>
            <a:ext cx="8694539" cy="4796544"/>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b="0" i="0" lang="en-US" sz="992"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27" name="Shape 27"/>
        <p:cNvGrpSpPr/>
        <p:nvPr/>
      </p:nvGrpSpPr>
      <p:grpSpPr>
        <a:xfrm>
          <a:off x="0" y="0"/>
          <a:ext cx="0" cy="0"/>
          <a:chOff x="0" y="0"/>
          <a:chExt cx="0" cy="0"/>
        </a:xfrm>
      </p:grpSpPr>
      <p:sp>
        <p:nvSpPr>
          <p:cNvPr id="28" name="Shape 28"/>
          <p:cNvSpPr txBox="1"/>
          <p:nvPr>
            <p:ph type="title"/>
          </p:nvPr>
        </p:nvSpPr>
        <p:spPr>
          <a:xfrm>
            <a:off x="693043"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 name="Shape 29"/>
          <p:cNvSpPr txBox="1"/>
          <p:nvPr>
            <p:ph idx="1" type="body"/>
          </p:nvPr>
        </p:nvSpPr>
        <p:spPr>
          <a:xfrm>
            <a:off x="693043" y="2012414"/>
            <a:ext cx="4284266" cy="4796544"/>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30" name="Shape 30"/>
          <p:cNvSpPr txBox="1"/>
          <p:nvPr>
            <p:ph idx="2" type="body"/>
          </p:nvPr>
        </p:nvSpPr>
        <p:spPr>
          <a:xfrm>
            <a:off x="5103316" y="2012414"/>
            <a:ext cx="4284266" cy="4796544"/>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31" name="Shape 31"/>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3" name="Shape 33"/>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34" name="Shape 34"/>
        <p:cNvGrpSpPr/>
        <p:nvPr/>
      </p:nvGrpSpPr>
      <p:grpSpPr>
        <a:xfrm>
          <a:off x="0" y="0"/>
          <a:ext cx="0" cy="0"/>
          <a:chOff x="0" y="0"/>
          <a:chExt cx="0" cy="0"/>
        </a:xfrm>
      </p:grpSpPr>
      <p:sp>
        <p:nvSpPr>
          <p:cNvPr id="35" name="Shape 35"/>
          <p:cNvSpPr txBox="1"/>
          <p:nvPr>
            <p:ph type="ctrTitle"/>
          </p:nvPr>
        </p:nvSpPr>
        <p:spPr>
          <a:xfrm>
            <a:off x="1260078" y="1237197"/>
            <a:ext cx="7560469" cy="2631887"/>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4961"/>
              <a:buFont typeface="Calibri"/>
              <a:buNone/>
              <a:defRPr b="0" i="0" sz="4961"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6" name="Shape 36"/>
          <p:cNvSpPr txBox="1"/>
          <p:nvPr>
            <p:ph idx="1" type="subTitle"/>
          </p:nvPr>
        </p:nvSpPr>
        <p:spPr>
          <a:xfrm>
            <a:off x="1260078" y="3970580"/>
            <a:ext cx="7560469" cy="1825171"/>
          </a:xfrm>
          <a:prstGeom prst="rect">
            <a:avLst/>
          </a:prstGeom>
          <a:noFill/>
          <a:ln>
            <a:noFill/>
          </a:ln>
        </p:spPr>
        <p:txBody>
          <a:bodyPr anchorCtr="0" anchor="t" bIns="91425" lIns="91425" rIns="91425" wrap="square" tIns="91425"/>
          <a:lstStyle>
            <a:lvl1pPr indent="0" lvl="0" marL="0" marR="0" rtl="0" algn="ctr">
              <a:lnSpc>
                <a:spcPct val="90000"/>
              </a:lnSpc>
              <a:spcBef>
                <a:spcPts val="827"/>
              </a:spcBef>
              <a:buClr>
                <a:schemeClr val="dk1"/>
              </a:buClr>
              <a:buSzPts val="1984"/>
              <a:buFont typeface="Arial"/>
              <a:buNone/>
              <a:defRPr b="0" i="0" sz="1984" u="none" cap="none" strike="noStrike">
                <a:solidFill>
                  <a:schemeClr val="dk1"/>
                </a:solidFill>
                <a:latin typeface="Calibri"/>
                <a:ea typeface="Calibri"/>
                <a:cs typeface="Calibri"/>
                <a:sym typeface="Calibri"/>
              </a:defRPr>
            </a:lvl1pPr>
            <a:lvl2pPr indent="0" lvl="1" marL="378013" marR="0" rtl="0" algn="ctr">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2pPr>
            <a:lvl3pPr indent="0" lvl="2" marL="756026" marR="0" rtl="0" algn="ctr">
              <a:lnSpc>
                <a:spcPct val="90000"/>
              </a:lnSpc>
              <a:spcBef>
                <a:spcPts val="413"/>
              </a:spcBef>
              <a:buClr>
                <a:schemeClr val="dk1"/>
              </a:buClr>
              <a:buSzPts val="1488"/>
              <a:buFont typeface="Arial"/>
              <a:buNone/>
              <a:defRPr b="0" i="0" sz="1488" u="none" cap="none" strike="noStrike">
                <a:solidFill>
                  <a:schemeClr val="dk1"/>
                </a:solidFill>
                <a:latin typeface="Calibri"/>
                <a:ea typeface="Calibri"/>
                <a:cs typeface="Calibri"/>
                <a:sym typeface="Calibri"/>
              </a:defRPr>
            </a:lvl3pPr>
            <a:lvl4pPr indent="0" lvl="3" marL="1134039"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4pPr>
            <a:lvl5pPr indent="0" lvl="4" marL="1512052"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5pPr>
            <a:lvl6pPr indent="0" lvl="5" marL="1890065"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6pPr>
            <a:lvl7pPr indent="0" lvl="6" marL="2268078"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7pPr>
            <a:lvl8pPr indent="0" lvl="7" marL="2646091"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8pPr>
            <a:lvl9pPr indent="0" lvl="8" marL="3024104" marR="0" rtl="0" algn="ctr">
              <a:lnSpc>
                <a:spcPct val="90000"/>
              </a:lnSpc>
              <a:spcBef>
                <a:spcPts val="413"/>
              </a:spcBef>
              <a:buClr>
                <a:schemeClr val="dk1"/>
              </a:buClr>
              <a:buSzPts val="1323"/>
              <a:buFont typeface="Arial"/>
              <a:buNone/>
              <a:defRPr b="0" i="0" sz="1323"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0" name="Shape 40"/>
        <p:cNvGrpSpPr/>
        <p:nvPr/>
      </p:nvGrpSpPr>
      <p:grpSpPr>
        <a:xfrm>
          <a:off x="0" y="0"/>
          <a:ext cx="0" cy="0"/>
          <a:chOff x="0" y="0"/>
          <a:chExt cx="0" cy="0"/>
        </a:xfrm>
      </p:grpSpPr>
      <p:sp>
        <p:nvSpPr>
          <p:cNvPr id="41" name="Shape 41"/>
          <p:cNvSpPr txBox="1"/>
          <p:nvPr>
            <p:ph type="title"/>
          </p:nvPr>
        </p:nvSpPr>
        <p:spPr>
          <a:xfrm>
            <a:off x="694356"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2" name="Shape 42"/>
          <p:cNvSpPr txBox="1"/>
          <p:nvPr>
            <p:ph idx="1" type="body"/>
          </p:nvPr>
        </p:nvSpPr>
        <p:spPr>
          <a:xfrm>
            <a:off x="694357" y="1853171"/>
            <a:ext cx="4264576" cy="908210"/>
          </a:xfrm>
          <a:prstGeom prst="rect">
            <a:avLst/>
          </a:prstGeom>
          <a:noFill/>
          <a:ln>
            <a:noFill/>
          </a:ln>
        </p:spPr>
        <p:txBody>
          <a:bodyPr anchorCtr="0" anchor="b" bIns="91425" lIns="91425" rIns="91425" wrap="square" tIns="91425"/>
          <a:lstStyle>
            <a:lvl1pPr indent="0" lvl="0" marL="0" marR="0" rtl="0" algn="l">
              <a:lnSpc>
                <a:spcPct val="90000"/>
              </a:lnSpc>
              <a:spcBef>
                <a:spcPts val="827"/>
              </a:spcBef>
              <a:buClr>
                <a:schemeClr val="dk1"/>
              </a:buClr>
              <a:buSzPts val="1984"/>
              <a:buFont typeface="Arial"/>
              <a:buNone/>
              <a:defRPr b="1" i="0" sz="1984" u="none" cap="none" strike="noStrike">
                <a:solidFill>
                  <a:schemeClr val="dk1"/>
                </a:solidFill>
                <a:latin typeface="Calibri"/>
                <a:ea typeface="Calibri"/>
                <a:cs typeface="Calibri"/>
                <a:sym typeface="Calibri"/>
              </a:defRPr>
            </a:lvl1pPr>
            <a:lvl2pPr indent="0" lvl="1" marL="378013" marR="0" rtl="0" algn="l">
              <a:lnSpc>
                <a:spcPct val="90000"/>
              </a:lnSpc>
              <a:spcBef>
                <a:spcPts val="413"/>
              </a:spcBef>
              <a:buClr>
                <a:schemeClr val="dk1"/>
              </a:buClr>
              <a:buSzPts val="1654"/>
              <a:buFont typeface="Arial"/>
              <a:buNone/>
              <a:defRPr b="1" i="0" sz="1654" u="none" cap="none" strike="noStrike">
                <a:solidFill>
                  <a:schemeClr val="dk1"/>
                </a:solidFill>
                <a:latin typeface="Calibri"/>
                <a:ea typeface="Calibri"/>
                <a:cs typeface="Calibri"/>
                <a:sym typeface="Calibri"/>
              </a:defRPr>
            </a:lvl2pPr>
            <a:lvl3pPr indent="0" lvl="2" marL="756026" marR="0" rtl="0" algn="l">
              <a:lnSpc>
                <a:spcPct val="90000"/>
              </a:lnSpc>
              <a:spcBef>
                <a:spcPts val="413"/>
              </a:spcBef>
              <a:buClr>
                <a:schemeClr val="dk1"/>
              </a:buClr>
              <a:buSzPts val="1488"/>
              <a:buFont typeface="Arial"/>
              <a:buNone/>
              <a:defRPr b="1" i="0" sz="1488" u="none" cap="none" strike="noStrike">
                <a:solidFill>
                  <a:schemeClr val="dk1"/>
                </a:solidFill>
                <a:latin typeface="Calibri"/>
                <a:ea typeface="Calibri"/>
                <a:cs typeface="Calibri"/>
                <a:sym typeface="Calibri"/>
              </a:defRPr>
            </a:lvl3pPr>
            <a:lvl4pPr indent="0" lvl="3" marL="1134039"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4pPr>
            <a:lvl5pPr indent="0" lvl="4" marL="1512052"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5pPr>
            <a:lvl6pPr indent="0" lvl="5" marL="1890065"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6pPr>
            <a:lvl7pPr indent="0" lvl="6" marL="2268078"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7pPr>
            <a:lvl8pPr indent="0" lvl="7" marL="2646091"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8pPr>
            <a:lvl9pPr indent="0" lvl="8" marL="3024104"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694357" y="2761381"/>
            <a:ext cx="4264576" cy="4061576"/>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5103316" y="1853171"/>
            <a:ext cx="4285579" cy="908210"/>
          </a:xfrm>
          <a:prstGeom prst="rect">
            <a:avLst/>
          </a:prstGeom>
          <a:noFill/>
          <a:ln>
            <a:noFill/>
          </a:ln>
        </p:spPr>
        <p:txBody>
          <a:bodyPr anchorCtr="0" anchor="b" bIns="91425" lIns="91425" rIns="91425" wrap="square" tIns="91425"/>
          <a:lstStyle>
            <a:lvl1pPr indent="0" lvl="0" marL="0" marR="0" rtl="0" algn="l">
              <a:lnSpc>
                <a:spcPct val="90000"/>
              </a:lnSpc>
              <a:spcBef>
                <a:spcPts val="827"/>
              </a:spcBef>
              <a:buClr>
                <a:schemeClr val="dk1"/>
              </a:buClr>
              <a:buSzPts val="1984"/>
              <a:buFont typeface="Arial"/>
              <a:buNone/>
              <a:defRPr b="1" i="0" sz="1984" u="none" cap="none" strike="noStrike">
                <a:solidFill>
                  <a:schemeClr val="dk1"/>
                </a:solidFill>
                <a:latin typeface="Calibri"/>
                <a:ea typeface="Calibri"/>
                <a:cs typeface="Calibri"/>
                <a:sym typeface="Calibri"/>
              </a:defRPr>
            </a:lvl1pPr>
            <a:lvl2pPr indent="0" lvl="1" marL="378013" marR="0" rtl="0" algn="l">
              <a:lnSpc>
                <a:spcPct val="90000"/>
              </a:lnSpc>
              <a:spcBef>
                <a:spcPts val="413"/>
              </a:spcBef>
              <a:buClr>
                <a:schemeClr val="dk1"/>
              </a:buClr>
              <a:buSzPts val="1654"/>
              <a:buFont typeface="Arial"/>
              <a:buNone/>
              <a:defRPr b="1" i="0" sz="1654" u="none" cap="none" strike="noStrike">
                <a:solidFill>
                  <a:schemeClr val="dk1"/>
                </a:solidFill>
                <a:latin typeface="Calibri"/>
                <a:ea typeface="Calibri"/>
                <a:cs typeface="Calibri"/>
                <a:sym typeface="Calibri"/>
              </a:defRPr>
            </a:lvl2pPr>
            <a:lvl3pPr indent="0" lvl="2" marL="756026" marR="0" rtl="0" algn="l">
              <a:lnSpc>
                <a:spcPct val="90000"/>
              </a:lnSpc>
              <a:spcBef>
                <a:spcPts val="413"/>
              </a:spcBef>
              <a:buClr>
                <a:schemeClr val="dk1"/>
              </a:buClr>
              <a:buSzPts val="1488"/>
              <a:buFont typeface="Arial"/>
              <a:buNone/>
              <a:defRPr b="1" i="0" sz="1488" u="none" cap="none" strike="noStrike">
                <a:solidFill>
                  <a:schemeClr val="dk1"/>
                </a:solidFill>
                <a:latin typeface="Calibri"/>
                <a:ea typeface="Calibri"/>
                <a:cs typeface="Calibri"/>
                <a:sym typeface="Calibri"/>
              </a:defRPr>
            </a:lvl3pPr>
            <a:lvl4pPr indent="0" lvl="3" marL="1134039"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4pPr>
            <a:lvl5pPr indent="0" lvl="4" marL="1512052"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5pPr>
            <a:lvl6pPr indent="0" lvl="5" marL="1890065"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6pPr>
            <a:lvl7pPr indent="0" lvl="6" marL="2268078"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7pPr>
            <a:lvl8pPr indent="0" lvl="7" marL="2646091"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8pPr>
            <a:lvl9pPr indent="0" lvl="8" marL="3024104" marR="0" rtl="0" algn="l">
              <a:lnSpc>
                <a:spcPct val="90000"/>
              </a:lnSpc>
              <a:spcBef>
                <a:spcPts val="413"/>
              </a:spcBef>
              <a:buClr>
                <a:schemeClr val="dk1"/>
              </a:buClr>
              <a:buSzPts val="1323"/>
              <a:buFont typeface="Arial"/>
              <a:buNone/>
              <a:defRPr b="1" i="0" sz="1323"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5103316" y="2761381"/>
            <a:ext cx="4285579" cy="4061576"/>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693043"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1" name="Shape 51"/>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694356" y="503978"/>
            <a:ext cx="3251264" cy="1763924"/>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2646"/>
              <a:buFont typeface="Calibri"/>
              <a:buNone/>
              <a:defRPr b="0" i="0" sz="2646"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0" name="Shape 60"/>
          <p:cNvSpPr txBox="1"/>
          <p:nvPr>
            <p:ph idx="1" type="body"/>
          </p:nvPr>
        </p:nvSpPr>
        <p:spPr>
          <a:xfrm>
            <a:off x="4285579" y="1088454"/>
            <a:ext cx="5103316" cy="5372269"/>
          </a:xfrm>
          <a:prstGeom prst="rect">
            <a:avLst/>
          </a:prstGeom>
          <a:noFill/>
          <a:ln>
            <a:noFill/>
          </a:ln>
        </p:spPr>
        <p:txBody>
          <a:bodyPr anchorCtr="0" anchor="t" bIns="91425" lIns="91425" rIns="91425" wrap="square" tIns="91425"/>
          <a:lstStyle>
            <a:lvl1pPr indent="-20985" lvl="0" marL="189006" marR="0" rtl="0" algn="l">
              <a:lnSpc>
                <a:spcPct val="90000"/>
              </a:lnSpc>
              <a:spcBef>
                <a:spcPts val="827"/>
              </a:spcBef>
              <a:buClr>
                <a:schemeClr val="dk1"/>
              </a:buClr>
              <a:buSzPts val="2646"/>
              <a:buFont typeface="Arial"/>
              <a:buChar char="•"/>
              <a:defRPr b="0" i="0" sz="2646" u="none" cap="none" strike="noStrike">
                <a:solidFill>
                  <a:schemeClr val="dk1"/>
                </a:solidFill>
                <a:latin typeface="Calibri"/>
                <a:ea typeface="Calibri"/>
                <a:cs typeface="Calibri"/>
                <a:sym typeface="Calibri"/>
              </a:defRPr>
            </a:lvl1pPr>
            <a:lvl2pPr indent="-42003" lvl="1" marL="567019" marR="0" rtl="0" algn="l">
              <a:lnSpc>
                <a:spcPct val="90000"/>
              </a:lnSpc>
              <a:spcBef>
                <a:spcPts val="413"/>
              </a:spcBef>
              <a:buClr>
                <a:schemeClr val="dk1"/>
              </a:buClr>
              <a:buSzPts val="2315"/>
              <a:buFont typeface="Arial"/>
              <a:buChar char="•"/>
              <a:defRPr b="0" i="0" sz="2315" u="none" cap="none" strike="noStrike">
                <a:solidFill>
                  <a:schemeClr val="dk1"/>
                </a:solidFill>
                <a:latin typeface="Calibri"/>
                <a:ea typeface="Calibri"/>
                <a:cs typeface="Calibri"/>
                <a:sym typeface="Calibri"/>
              </a:defRPr>
            </a:lvl2pPr>
            <a:lvl3pPr indent="-63022" lvl="2" marL="945032"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3pPr>
            <a:lvl4pPr indent="-83977" lvl="3" marL="1323045"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4pPr>
            <a:lvl5pPr indent="-83977" lvl="4" marL="1701058"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5pPr>
            <a:lvl6pPr indent="-83976" lvl="5" marL="2079071"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6pPr>
            <a:lvl7pPr indent="-83976" lvl="6" marL="2457084"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7pPr>
            <a:lvl8pPr indent="-83976" lvl="7" marL="2835097"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8pPr>
            <a:lvl9pPr indent="-83977" lvl="8" marL="3213110"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694356" y="2267902"/>
            <a:ext cx="3251264" cy="4201570"/>
          </a:xfrm>
          <a:prstGeom prst="rect">
            <a:avLst/>
          </a:prstGeom>
          <a:noFill/>
          <a:ln>
            <a:noFill/>
          </a:ln>
        </p:spPr>
        <p:txBody>
          <a:bodyPr anchorCtr="0" anchor="t" bIns="91425" lIns="91425" rIns="91425" wrap="square" tIns="91425"/>
          <a:lstStyle>
            <a:lvl1pPr indent="0" lvl="0" marL="0" marR="0" rtl="0" algn="l">
              <a:lnSpc>
                <a:spcPct val="90000"/>
              </a:lnSpc>
              <a:spcBef>
                <a:spcPts val="827"/>
              </a:spcBef>
              <a:buClr>
                <a:schemeClr val="dk1"/>
              </a:buClr>
              <a:buSzPts val="1323"/>
              <a:buFont typeface="Arial"/>
              <a:buNone/>
              <a:defRPr b="0" i="0" sz="1323" u="none" cap="none" strike="noStrike">
                <a:solidFill>
                  <a:schemeClr val="dk1"/>
                </a:solidFill>
                <a:latin typeface="Calibri"/>
                <a:ea typeface="Calibri"/>
                <a:cs typeface="Calibri"/>
                <a:sym typeface="Calibri"/>
              </a:defRPr>
            </a:lvl1pPr>
            <a:lvl2pPr indent="0" lvl="1" marL="378013" marR="0" rtl="0" algn="l">
              <a:lnSpc>
                <a:spcPct val="90000"/>
              </a:lnSpc>
              <a:spcBef>
                <a:spcPts val="413"/>
              </a:spcBef>
              <a:buClr>
                <a:schemeClr val="dk1"/>
              </a:buClr>
              <a:buSzPts val="1158"/>
              <a:buFont typeface="Arial"/>
              <a:buNone/>
              <a:defRPr b="0" i="0" sz="1158" u="none" cap="none" strike="noStrike">
                <a:solidFill>
                  <a:schemeClr val="dk1"/>
                </a:solidFill>
                <a:latin typeface="Calibri"/>
                <a:ea typeface="Calibri"/>
                <a:cs typeface="Calibri"/>
                <a:sym typeface="Calibri"/>
              </a:defRPr>
            </a:lvl2pPr>
            <a:lvl3pPr indent="0" lvl="2" marL="756026" marR="0" rtl="0" algn="l">
              <a:lnSpc>
                <a:spcPct val="90000"/>
              </a:lnSpc>
              <a:spcBef>
                <a:spcPts val="413"/>
              </a:spcBef>
              <a:buClr>
                <a:schemeClr val="dk1"/>
              </a:buClr>
              <a:buSzPts val="992"/>
              <a:buFont typeface="Arial"/>
              <a:buNone/>
              <a:defRPr b="0" i="0" sz="992" u="none" cap="none" strike="noStrike">
                <a:solidFill>
                  <a:schemeClr val="dk1"/>
                </a:solidFill>
                <a:latin typeface="Calibri"/>
                <a:ea typeface="Calibri"/>
                <a:cs typeface="Calibri"/>
                <a:sym typeface="Calibri"/>
              </a:defRPr>
            </a:lvl3pPr>
            <a:lvl4pPr indent="0" lvl="3" marL="1134039"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4pPr>
            <a:lvl5pPr indent="0" lvl="4" marL="1512052"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5pPr>
            <a:lvl6pPr indent="0" lvl="5" marL="1890065"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6pPr>
            <a:lvl7pPr indent="0" lvl="6" marL="2268078"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7pPr>
            <a:lvl8pPr indent="0" lvl="7" marL="2646091"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8pPr>
            <a:lvl9pPr indent="0" lvl="8" marL="3024104"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694356" y="503978"/>
            <a:ext cx="3251264" cy="1763924"/>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2646"/>
              <a:buFont typeface="Calibri"/>
              <a:buNone/>
              <a:defRPr b="0" i="0" sz="2646"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7" name="Shape 67"/>
          <p:cNvSpPr/>
          <p:nvPr>
            <p:ph idx="2" type="pic"/>
          </p:nvPr>
        </p:nvSpPr>
        <p:spPr>
          <a:xfrm>
            <a:off x="4285579" y="1088454"/>
            <a:ext cx="5103316" cy="5372269"/>
          </a:xfrm>
          <a:prstGeom prst="rect">
            <a:avLst/>
          </a:prstGeom>
          <a:noFill/>
          <a:ln>
            <a:noFill/>
          </a:ln>
        </p:spPr>
        <p:txBody>
          <a:bodyPr anchorCtr="0" anchor="t" bIns="91425" lIns="91425" rIns="91425" wrap="square" tIns="91425"/>
          <a:lstStyle>
            <a:lvl1pPr indent="0" lvl="0" marL="0" marR="0" rtl="0" algn="l">
              <a:lnSpc>
                <a:spcPct val="90000"/>
              </a:lnSpc>
              <a:spcBef>
                <a:spcPts val="827"/>
              </a:spcBef>
              <a:buClr>
                <a:schemeClr val="dk1"/>
              </a:buClr>
              <a:buSzPts val="2646"/>
              <a:buFont typeface="Arial"/>
              <a:buNone/>
              <a:defRPr b="0" i="0" sz="2646" u="none" cap="none" strike="noStrike">
                <a:solidFill>
                  <a:schemeClr val="dk1"/>
                </a:solidFill>
                <a:latin typeface="Calibri"/>
                <a:ea typeface="Calibri"/>
                <a:cs typeface="Calibri"/>
                <a:sym typeface="Calibri"/>
              </a:defRPr>
            </a:lvl1pPr>
            <a:lvl2pPr indent="0" lvl="1" marL="378013" marR="0" rtl="0" algn="l">
              <a:lnSpc>
                <a:spcPct val="90000"/>
              </a:lnSpc>
              <a:spcBef>
                <a:spcPts val="413"/>
              </a:spcBef>
              <a:buClr>
                <a:schemeClr val="dk1"/>
              </a:buClr>
              <a:buSzPts val="2315"/>
              <a:buFont typeface="Arial"/>
              <a:buNone/>
              <a:defRPr b="0" i="0" sz="2315" u="none" cap="none" strike="noStrike">
                <a:solidFill>
                  <a:schemeClr val="dk1"/>
                </a:solidFill>
                <a:latin typeface="Calibri"/>
                <a:ea typeface="Calibri"/>
                <a:cs typeface="Calibri"/>
                <a:sym typeface="Calibri"/>
              </a:defRPr>
            </a:lvl2pPr>
            <a:lvl3pPr indent="0" lvl="2" marL="756026" marR="0" rtl="0" algn="l">
              <a:lnSpc>
                <a:spcPct val="90000"/>
              </a:lnSpc>
              <a:spcBef>
                <a:spcPts val="413"/>
              </a:spcBef>
              <a:buClr>
                <a:schemeClr val="dk1"/>
              </a:buClr>
              <a:buSzPts val="1984"/>
              <a:buFont typeface="Arial"/>
              <a:buNone/>
              <a:defRPr b="0" i="0" sz="1984" u="none" cap="none" strike="noStrike">
                <a:solidFill>
                  <a:schemeClr val="dk1"/>
                </a:solidFill>
                <a:latin typeface="Calibri"/>
                <a:ea typeface="Calibri"/>
                <a:cs typeface="Calibri"/>
                <a:sym typeface="Calibri"/>
              </a:defRPr>
            </a:lvl3pPr>
            <a:lvl4pPr indent="0" lvl="3" marL="1134039"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4pPr>
            <a:lvl5pPr indent="0" lvl="4" marL="1512052"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5pPr>
            <a:lvl6pPr indent="0" lvl="5" marL="1890065"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6pPr>
            <a:lvl7pPr indent="0" lvl="6" marL="2268078"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7pPr>
            <a:lvl8pPr indent="0" lvl="7" marL="2646091"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8pPr>
            <a:lvl9pPr indent="0" lvl="8" marL="3024104" marR="0" rtl="0" algn="l">
              <a:lnSpc>
                <a:spcPct val="90000"/>
              </a:lnSpc>
              <a:spcBef>
                <a:spcPts val="413"/>
              </a:spcBef>
              <a:buClr>
                <a:schemeClr val="dk1"/>
              </a:buClr>
              <a:buSzPts val="1654"/>
              <a:buFont typeface="Arial"/>
              <a:buNone/>
              <a:defRPr b="0" i="0" sz="1654"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694356" y="2267902"/>
            <a:ext cx="3251264" cy="4201570"/>
          </a:xfrm>
          <a:prstGeom prst="rect">
            <a:avLst/>
          </a:prstGeom>
          <a:noFill/>
          <a:ln>
            <a:noFill/>
          </a:ln>
        </p:spPr>
        <p:txBody>
          <a:bodyPr anchorCtr="0" anchor="t" bIns="91425" lIns="91425" rIns="91425" wrap="square" tIns="91425"/>
          <a:lstStyle>
            <a:lvl1pPr indent="0" lvl="0" marL="0" marR="0" rtl="0" algn="l">
              <a:lnSpc>
                <a:spcPct val="90000"/>
              </a:lnSpc>
              <a:spcBef>
                <a:spcPts val="827"/>
              </a:spcBef>
              <a:buClr>
                <a:schemeClr val="dk1"/>
              </a:buClr>
              <a:buSzPts val="1323"/>
              <a:buFont typeface="Arial"/>
              <a:buNone/>
              <a:defRPr b="0" i="0" sz="1323" u="none" cap="none" strike="noStrike">
                <a:solidFill>
                  <a:schemeClr val="dk1"/>
                </a:solidFill>
                <a:latin typeface="Calibri"/>
                <a:ea typeface="Calibri"/>
                <a:cs typeface="Calibri"/>
                <a:sym typeface="Calibri"/>
              </a:defRPr>
            </a:lvl1pPr>
            <a:lvl2pPr indent="0" lvl="1" marL="378013" marR="0" rtl="0" algn="l">
              <a:lnSpc>
                <a:spcPct val="90000"/>
              </a:lnSpc>
              <a:spcBef>
                <a:spcPts val="413"/>
              </a:spcBef>
              <a:buClr>
                <a:schemeClr val="dk1"/>
              </a:buClr>
              <a:buSzPts val="1158"/>
              <a:buFont typeface="Arial"/>
              <a:buNone/>
              <a:defRPr b="0" i="0" sz="1158" u="none" cap="none" strike="noStrike">
                <a:solidFill>
                  <a:schemeClr val="dk1"/>
                </a:solidFill>
                <a:latin typeface="Calibri"/>
                <a:ea typeface="Calibri"/>
                <a:cs typeface="Calibri"/>
                <a:sym typeface="Calibri"/>
              </a:defRPr>
            </a:lvl2pPr>
            <a:lvl3pPr indent="0" lvl="2" marL="756026" marR="0" rtl="0" algn="l">
              <a:lnSpc>
                <a:spcPct val="90000"/>
              </a:lnSpc>
              <a:spcBef>
                <a:spcPts val="413"/>
              </a:spcBef>
              <a:buClr>
                <a:schemeClr val="dk1"/>
              </a:buClr>
              <a:buSzPts val="992"/>
              <a:buFont typeface="Arial"/>
              <a:buNone/>
              <a:defRPr b="0" i="0" sz="992" u="none" cap="none" strike="noStrike">
                <a:solidFill>
                  <a:schemeClr val="dk1"/>
                </a:solidFill>
                <a:latin typeface="Calibri"/>
                <a:ea typeface="Calibri"/>
                <a:cs typeface="Calibri"/>
                <a:sym typeface="Calibri"/>
              </a:defRPr>
            </a:lvl3pPr>
            <a:lvl4pPr indent="0" lvl="3" marL="1134039"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4pPr>
            <a:lvl5pPr indent="0" lvl="4" marL="1512052"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5pPr>
            <a:lvl6pPr indent="0" lvl="5" marL="1890065"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6pPr>
            <a:lvl7pPr indent="0" lvl="6" marL="2268078"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7pPr>
            <a:lvl8pPr indent="0" lvl="7" marL="2646091"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8pPr>
            <a:lvl9pPr indent="0" lvl="8" marL="3024104" marR="0" rtl="0" algn="l">
              <a:lnSpc>
                <a:spcPct val="90000"/>
              </a:lnSpc>
              <a:spcBef>
                <a:spcPts val="413"/>
              </a:spcBef>
              <a:buClr>
                <a:schemeClr val="dk1"/>
              </a:buClr>
              <a:buSzPts val="827"/>
              <a:buFont typeface="Arial"/>
              <a:buNone/>
              <a:defRPr b="0" i="0" sz="827"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sz="992">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lang="en-US" sz="992">
                <a:solidFill>
                  <a:srgbClr val="888888"/>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693043" y="402483"/>
            <a:ext cx="8694539" cy="1461188"/>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638"/>
              <a:buFont typeface="Calibri"/>
              <a:buNone/>
              <a:defRPr b="0" i="0" sz="3638"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693043" y="2012414"/>
            <a:ext cx="8694539" cy="4796544"/>
          </a:xfrm>
          <a:prstGeom prst="rect">
            <a:avLst/>
          </a:prstGeom>
          <a:noFill/>
          <a:ln>
            <a:noFill/>
          </a:ln>
        </p:spPr>
        <p:txBody>
          <a:bodyPr anchorCtr="0" anchor="t" bIns="91425" lIns="91425" rIns="91425" wrap="square" tIns="91425"/>
          <a:lstStyle>
            <a:lvl1pPr indent="-42003" lvl="0" marL="189006" marR="0" rtl="0" algn="l">
              <a:lnSpc>
                <a:spcPct val="90000"/>
              </a:lnSpc>
              <a:spcBef>
                <a:spcPts val="827"/>
              </a:spcBef>
              <a:buClr>
                <a:schemeClr val="dk1"/>
              </a:buClr>
              <a:buSzPts val="2315"/>
              <a:buFont typeface="Arial"/>
              <a:buChar char="•"/>
              <a:defRPr b="0" i="0" sz="2315" u="none" cap="none" strike="noStrike">
                <a:solidFill>
                  <a:schemeClr val="dk1"/>
                </a:solidFill>
                <a:latin typeface="Calibri"/>
                <a:ea typeface="Calibri"/>
                <a:cs typeface="Calibri"/>
                <a:sym typeface="Calibri"/>
              </a:defRPr>
            </a:lvl1pPr>
            <a:lvl2pPr indent="-63022" lvl="1" marL="567019" marR="0" rtl="0" algn="l">
              <a:lnSpc>
                <a:spcPct val="90000"/>
              </a:lnSpc>
              <a:spcBef>
                <a:spcPts val="413"/>
              </a:spcBef>
              <a:buClr>
                <a:schemeClr val="dk1"/>
              </a:buClr>
              <a:buSzPts val="1984"/>
              <a:buFont typeface="Arial"/>
              <a:buChar char="•"/>
              <a:defRPr b="0" i="0" sz="1984" u="none" cap="none" strike="noStrike">
                <a:solidFill>
                  <a:schemeClr val="dk1"/>
                </a:solidFill>
                <a:latin typeface="Calibri"/>
                <a:ea typeface="Calibri"/>
                <a:cs typeface="Calibri"/>
                <a:sym typeface="Calibri"/>
              </a:defRPr>
            </a:lvl2pPr>
            <a:lvl3pPr indent="-83977" lvl="2" marL="945032" marR="0" rtl="0" algn="l">
              <a:lnSpc>
                <a:spcPct val="90000"/>
              </a:lnSpc>
              <a:spcBef>
                <a:spcPts val="413"/>
              </a:spcBef>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94517" lvl="3" marL="1323045"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4pPr>
            <a:lvl5pPr indent="-94517" lvl="4" marL="1701058"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5pPr>
            <a:lvl6pPr indent="-94517" lvl="5" marL="2079071"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6pPr>
            <a:lvl7pPr indent="-94517" lvl="6" marL="2457084"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7pPr>
            <a:lvl8pPr indent="-94517" lvl="7" marL="2835097"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8pPr>
            <a:lvl9pPr indent="-94518" lvl="8" marL="3213110" marR="0" rtl="0" algn="l">
              <a:lnSpc>
                <a:spcPct val="90000"/>
              </a:lnSpc>
              <a:spcBef>
                <a:spcPts val="413"/>
              </a:spcBef>
              <a:buClr>
                <a:schemeClr val="dk1"/>
              </a:buClr>
              <a:buSzPts val="1488"/>
              <a:buFont typeface="Arial"/>
              <a:buChar char="•"/>
              <a:defRPr b="0" i="0" sz="1488"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93043" y="7006699"/>
            <a:ext cx="2268141" cy="402483"/>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3339207" y="7006699"/>
            <a:ext cx="3402211" cy="402483"/>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ts val="1400"/>
              <a:buNone/>
              <a:defRPr b="0" i="0" sz="992" u="none" cap="none" strike="noStrike">
                <a:solidFill>
                  <a:srgbClr val="888888"/>
                </a:solidFill>
                <a:latin typeface="Arial"/>
                <a:ea typeface="Arial"/>
                <a:cs typeface="Arial"/>
                <a:sym typeface="Arial"/>
              </a:defRPr>
            </a:lvl1pPr>
            <a:lvl2pPr indent="-215877" lvl="1" marL="43175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215878" lvl="2" marL="64763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215877" lvl="3" marL="86351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215878" lvl="4" marL="107938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5763"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2916"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068"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221"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7119441" y="7006699"/>
            <a:ext cx="2268141" cy="402483"/>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None/>
            </a:pPr>
            <a:fld id="{00000000-1234-1234-1234-123412341234}" type="slidenum">
              <a:rPr b="0" i="0" lang="en-US" sz="992"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enjamin.k.mueller@vanderbilt.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meilerlab.org/servers/bcl-academic-license" TargetMode="External"/><Relationship Id="rId4" Type="http://schemas.openxmlformats.org/officeDocument/2006/relationships/hyperlink" Target="http://bioserv.rpbs.univ-paris-diderot.fr/services/Frog2/" TargetMode="External"/><Relationship Id="rId5" Type="http://schemas.openxmlformats.org/officeDocument/2006/relationships/image" Target="../media/image2.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687793" y="579437"/>
            <a:ext cx="8694539" cy="1955604"/>
          </a:xfrm>
          <a:prstGeom prst="rect">
            <a:avLst/>
          </a:prstGeom>
          <a:noFill/>
          <a:ln>
            <a:noFill/>
          </a:ln>
        </p:spPr>
        <p:txBody>
          <a:bodyPr anchorCtr="0" anchor="b" bIns="45700" lIns="91425" rIns="91425" wrap="square" tIns="45700">
            <a:noAutofit/>
          </a:bodyPr>
          <a:lstStyle/>
          <a:p>
            <a:pPr indent="-381000" lvl="0" marL="0" marR="0" rtl="0" algn="l">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RosettaLigand Docking Tutorial </a:t>
            </a:r>
          </a:p>
        </p:txBody>
      </p:sp>
      <p:sp>
        <p:nvSpPr>
          <p:cNvPr id="89" name="Shape 89"/>
          <p:cNvSpPr txBox="1"/>
          <p:nvPr>
            <p:ph idx="1" type="body"/>
          </p:nvPr>
        </p:nvSpPr>
        <p:spPr>
          <a:xfrm>
            <a:off x="696912" y="2642872"/>
            <a:ext cx="7109615" cy="679765"/>
          </a:xfrm>
          <a:prstGeom prst="rect">
            <a:avLst/>
          </a:prstGeom>
          <a:noFill/>
          <a:ln>
            <a:noFill/>
          </a:ln>
        </p:spPr>
        <p:txBody>
          <a:bodyPr anchorCtr="0" anchor="t" bIns="45700" lIns="91425" rIns="91425" wrap="square" tIns="45700">
            <a:noAutofit/>
          </a:bodyPr>
          <a:lstStyle/>
          <a:p>
            <a:pPr indent="-190500" lvl="0" marL="0" marR="0" rtl="0" algn="l">
              <a:lnSpc>
                <a:spcPct val="90000"/>
              </a:lnSpc>
              <a:spcBef>
                <a:spcPts val="0"/>
              </a:spcBef>
              <a:buClr>
                <a:srgbClr val="888888"/>
              </a:buClr>
              <a:buSzPts val="3000"/>
              <a:buFont typeface="Arial"/>
              <a:buNone/>
            </a:pPr>
            <a:r>
              <a:rPr b="0" i="0" lang="en-US" sz="3000" u="none" cap="none" strike="noStrike">
                <a:solidFill>
                  <a:srgbClr val="888888"/>
                </a:solidFill>
                <a:latin typeface="Calibri"/>
                <a:ea typeface="Calibri"/>
                <a:cs typeface="Calibri"/>
                <a:sym typeface="Calibri"/>
              </a:rPr>
              <a:t>Rosetta Workshop – December 14th, 2017</a:t>
            </a:r>
          </a:p>
        </p:txBody>
      </p:sp>
      <p:sp>
        <p:nvSpPr>
          <p:cNvPr id="90" name="Shape 90"/>
          <p:cNvSpPr txBox="1"/>
          <p:nvPr/>
        </p:nvSpPr>
        <p:spPr>
          <a:xfrm>
            <a:off x="687800" y="4160823"/>
            <a:ext cx="9229200" cy="2665200"/>
          </a:xfrm>
          <a:prstGeom prst="rect">
            <a:avLst/>
          </a:prstGeom>
          <a:noFill/>
          <a:ln>
            <a:noFill/>
          </a:ln>
        </p:spPr>
        <p:txBody>
          <a:bodyPr anchorCtr="0" anchor="t" bIns="50375" lIns="100775" rIns="100775" wrap="square" tIns="50375">
            <a:noAutofit/>
          </a:bodyPr>
          <a:lstStyle/>
          <a:p>
            <a:pPr indent="-118110" lvl="0" marL="0" marR="0" rtl="0" algn="l">
              <a:lnSpc>
                <a:spcPct val="100000"/>
              </a:lnSpc>
              <a:spcBef>
                <a:spcPts val="0"/>
              </a:spcBef>
              <a:spcAft>
                <a:spcPts val="0"/>
              </a:spcAft>
              <a:buClr>
                <a:schemeClr val="accent2"/>
              </a:buClr>
              <a:buSzPts val="1860"/>
              <a:buFont typeface="Noto Sans Symbols"/>
              <a:buNone/>
            </a:pPr>
            <a:r>
              <a:rPr b="0" i="0" lang="en-US" sz="3100" u="none" cap="none" strike="noStrike">
                <a:solidFill>
                  <a:schemeClr val="dk2"/>
                </a:solidFill>
                <a:latin typeface="Calibri"/>
                <a:ea typeface="Calibri"/>
                <a:cs typeface="Calibri"/>
                <a:sym typeface="Calibri"/>
              </a:rPr>
              <a:t>Shannon Smith</a:t>
            </a:r>
          </a:p>
          <a:p>
            <a:pPr indent="-118110" lvl="0" marL="0" marR="0" rtl="0" algn="l">
              <a:lnSpc>
                <a:spcPct val="100000"/>
              </a:lnSpc>
              <a:spcBef>
                <a:spcPts val="775"/>
              </a:spcBef>
              <a:spcAft>
                <a:spcPts val="0"/>
              </a:spcAft>
              <a:buClr>
                <a:schemeClr val="accent2"/>
              </a:buClr>
              <a:buSzPts val="1860"/>
              <a:buFont typeface="Noto Sans Symbols"/>
              <a:buNone/>
            </a:pPr>
            <a:r>
              <a:rPr b="0" i="0" lang="en-US" sz="3100" u="sng" cap="none" strike="noStrike">
                <a:solidFill>
                  <a:schemeClr val="hlink"/>
                </a:solidFill>
                <a:latin typeface="Calibri"/>
                <a:ea typeface="Calibri"/>
                <a:cs typeface="Calibri"/>
                <a:sym typeface="Calibri"/>
                <a:hlinkClick r:id="rId3"/>
              </a:rPr>
              <a:t>shannon.t.smith.1@vanderbilt.edu</a:t>
            </a:r>
          </a:p>
          <a:p>
            <a:pPr indent="-118110" lvl="0" marL="0" marR="0" rtl="0" algn="l">
              <a:lnSpc>
                <a:spcPct val="100000"/>
              </a:lnSpc>
              <a:spcBef>
                <a:spcPts val="775"/>
              </a:spcBef>
              <a:spcAft>
                <a:spcPts val="0"/>
              </a:spcAft>
              <a:buClr>
                <a:schemeClr val="accent2"/>
              </a:buClr>
              <a:buSzPts val="1860"/>
              <a:buFont typeface="Noto Sans Symbols"/>
              <a:buNone/>
            </a:pPr>
            <a:r>
              <a:rPr b="0" i="0" lang="en-US" sz="3100" u="none" cap="none" strike="noStrike">
                <a:solidFill>
                  <a:schemeClr val="dk2"/>
                </a:solidFill>
                <a:latin typeface="Calibri"/>
                <a:ea typeface="Calibri"/>
                <a:cs typeface="Calibri"/>
                <a:sym typeface="Calibri"/>
              </a:rPr>
              <a:t>Graduate Student, Meiler Lab</a:t>
            </a:r>
          </a:p>
          <a:p>
            <a:pPr indent="-118110" lvl="0" marL="0" marR="0" rtl="0" algn="l">
              <a:lnSpc>
                <a:spcPct val="100000"/>
              </a:lnSpc>
              <a:spcBef>
                <a:spcPts val="775"/>
              </a:spcBef>
              <a:spcAft>
                <a:spcPts val="0"/>
              </a:spcAft>
              <a:buClr>
                <a:schemeClr val="accent2"/>
              </a:buClr>
              <a:buSzPts val="1860"/>
              <a:buFont typeface="Noto Sans Symbols"/>
              <a:buNone/>
            </a:pPr>
            <a:r>
              <a:rPr b="0" i="0" lang="en-US" sz="3100" u="none" cap="none" strike="noStrike">
                <a:solidFill>
                  <a:schemeClr val="dk2"/>
                </a:solidFill>
                <a:latin typeface="Calibri"/>
                <a:ea typeface="Calibri"/>
                <a:cs typeface="Calibri"/>
                <a:sym typeface="Calibri"/>
              </a:rPr>
              <a:t>Vanderbilt University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693043" y="122237"/>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Overview of XML Script</a:t>
            </a:r>
          </a:p>
        </p:txBody>
      </p:sp>
      <p:sp>
        <p:nvSpPr>
          <p:cNvPr id="190" name="Shape 190"/>
          <p:cNvSpPr txBox="1"/>
          <p:nvPr>
            <p:ph idx="1" type="body"/>
          </p:nvPr>
        </p:nvSpPr>
        <p:spPr>
          <a:xfrm>
            <a:off x="762000" y="1798637"/>
            <a:ext cx="5649912" cy="5039783"/>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SCOREFXNS</a:t>
            </a:r>
          </a:p>
          <a:p>
            <a:pPr indent="-177800" lvl="1" marL="378013" marR="0" rtl="0" algn="l">
              <a:lnSpc>
                <a:spcPct val="90000"/>
              </a:lnSpc>
              <a:spcBef>
                <a:spcPts val="413"/>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Soft-rep</a:t>
            </a:r>
          </a:p>
          <a:p>
            <a:pPr indent="-177800" lvl="1" marL="378013" marR="0" rtl="0" algn="l">
              <a:lnSpc>
                <a:spcPct val="90000"/>
              </a:lnSpc>
              <a:spcBef>
                <a:spcPts val="413"/>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Hard-rep </a:t>
            </a:r>
          </a:p>
          <a:p>
            <a:pPr indent="-177800" lvl="0" marL="0" marR="0" rtl="0" algn="l">
              <a:lnSpc>
                <a:spcPct val="90000"/>
              </a:lnSpc>
              <a:spcBef>
                <a:spcPts val="827"/>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SCORINGGRIDS</a:t>
            </a:r>
          </a:p>
          <a:p>
            <a:pPr indent="-177800" lvl="0" marL="0" marR="0" rtl="0" algn="l">
              <a:lnSpc>
                <a:spcPct val="90000"/>
              </a:lnSpc>
              <a:spcBef>
                <a:spcPts val="827"/>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LIGAND_AREAS</a:t>
            </a:r>
          </a:p>
          <a:p>
            <a:pPr indent="-177800" lvl="0" marL="0" marR="0" rtl="0" algn="l">
              <a:lnSpc>
                <a:spcPct val="90000"/>
              </a:lnSpc>
              <a:spcBef>
                <a:spcPts val="827"/>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INTERFACE_BUILDERS</a:t>
            </a:r>
          </a:p>
          <a:p>
            <a:pPr indent="-177800" lvl="1" marL="378013" marR="0" rtl="0" algn="l">
              <a:lnSpc>
                <a:spcPct val="90000"/>
              </a:lnSpc>
              <a:spcBef>
                <a:spcPts val="413"/>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Side-chain and backbone</a:t>
            </a:r>
          </a:p>
          <a:p>
            <a:pPr indent="-177800" lvl="0" marL="0" marR="0" rtl="0" algn="l">
              <a:lnSpc>
                <a:spcPct val="90000"/>
              </a:lnSpc>
              <a:spcBef>
                <a:spcPts val="827"/>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MOVEMAP_BUILDERS</a:t>
            </a:r>
          </a:p>
          <a:p>
            <a:pPr indent="-177800" lvl="1" marL="378013" marR="0" rtl="0" algn="l">
              <a:lnSpc>
                <a:spcPct val="90000"/>
              </a:lnSpc>
              <a:spcBef>
                <a:spcPts val="413"/>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Docking and Minimization</a:t>
            </a:r>
          </a:p>
          <a:p>
            <a:pPr indent="-152400" lvl="1" marL="378013" marR="0" rtl="0" algn="l">
              <a:lnSpc>
                <a:spcPct val="90000"/>
              </a:lnSpc>
              <a:spcBef>
                <a:spcPts val="413"/>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91" name="Shape 191"/>
          <p:cNvSpPr txBox="1"/>
          <p:nvPr>
            <p:ph idx="2" type="body"/>
          </p:nvPr>
        </p:nvSpPr>
        <p:spPr>
          <a:xfrm>
            <a:off x="5421312" y="1798637"/>
            <a:ext cx="4436666" cy="5039783"/>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MOVERS</a:t>
            </a:r>
          </a:p>
          <a:p>
            <a:pPr indent="-177800" lvl="1" marL="378013" marR="0" rtl="0" algn="l">
              <a:lnSpc>
                <a:spcPct val="90000"/>
              </a:lnSpc>
              <a:spcBef>
                <a:spcPts val="413"/>
              </a:spcBef>
              <a:spcAft>
                <a:spcPts val="0"/>
              </a:spcAft>
              <a:buClr>
                <a:srgbClr val="00CC00"/>
              </a:buClr>
              <a:buSzPts val="2800"/>
              <a:buFont typeface="Arial"/>
              <a:buNone/>
            </a:pPr>
            <a:r>
              <a:rPr b="0" i="0" lang="en-US" sz="2800" u="none" cap="none" strike="noStrike">
                <a:solidFill>
                  <a:srgbClr val="00CC00"/>
                </a:solidFill>
                <a:latin typeface="Calibri"/>
                <a:ea typeface="Calibri"/>
                <a:cs typeface="Calibri"/>
                <a:sym typeface="Calibri"/>
              </a:rPr>
              <a:t>StartFrom</a:t>
            </a:r>
          </a:p>
          <a:p>
            <a:pPr indent="-177800" lvl="1" marL="378013" marR="0" rtl="0" algn="l">
              <a:lnSpc>
                <a:spcPct val="90000"/>
              </a:lnSpc>
              <a:spcBef>
                <a:spcPts val="413"/>
              </a:spcBef>
              <a:spcAft>
                <a:spcPts val="0"/>
              </a:spcAft>
              <a:buClr>
                <a:srgbClr val="00CC00"/>
              </a:buClr>
              <a:buSzPts val="2800"/>
              <a:buFont typeface="Arial"/>
              <a:buNone/>
            </a:pPr>
            <a:r>
              <a:rPr b="0" i="0" lang="en-US" sz="2800" u="none" cap="none" strike="noStrike">
                <a:solidFill>
                  <a:srgbClr val="00CC00"/>
                </a:solidFill>
                <a:latin typeface="Calibri"/>
                <a:ea typeface="Calibri"/>
                <a:cs typeface="Calibri"/>
                <a:sym typeface="Calibri"/>
              </a:rPr>
              <a:t>Transform</a:t>
            </a:r>
          </a:p>
          <a:p>
            <a:pPr indent="-177800" lvl="1" marL="378013" marR="0" rtl="0" algn="l">
              <a:lnSpc>
                <a:spcPct val="90000"/>
              </a:lnSpc>
              <a:spcBef>
                <a:spcPts val="413"/>
              </a:spcBef>
              <a:spcAft>
                <a:spcPts val="0"/>
              </a:spcAft>
              <a:buClr>
                <a:srgbClr val="1B00C0"/>
              </a:buClr>
              <a:buSzPts val="2800"/>
              <a:buFont typeface="Arial"/>
              <a:buNone/>
            </a:pPr>
            <a:r>
              <a:rPr b="0" i="0" lang="en-US" sz="2800" u="none" cap="none" strike="noStrike">
                <a:solidFill>
                  <a:srgbClr val="1B00C0"/>
                </a:solidFill>
                <a:latin typeface="Calibri"/>
                <a:ea typeface="Calibri"/>
                <a:cs typeface="Calibri"/>
                <a:sym typeface="Calibri"/>
              </a:rPr>
              <a:t>HighResDocker</a:t>
            </a:r>
          </a:p>
          <a:p>
            <a:pPr indent="-177800" lvl="1" marL="378013" marR="0" rtl="0" algn="l">
              <a:lnSpc>
                <a:spcPct val="90000"/>
              </a:lnSpc>
              <a:spcBef>
                <a:spcPts val="413"/>
              </a:spcBef>
              <a:spcAft>
                <a:spcPts val="0"/>
              </a:spcAft>
              <a:buClr>
                <a:srgbClr val="1B00C0"/>
              </a:buClr>
              <a:buSzPts val="2800"/>
              <a:buFont typeface="Arial"/>
              <a:buNone/>
            </a:pPr>
            <a:r>
              <a:rPr b="0" i="0" lang="en-US" sz="2800" u="none" cap="none" strike="noStrike">
                <a:solidFill>
                  <a:srgbClr val="1B00C0"/>
                </a:solidFill>
                <a:latin typeface="Calibri"/>
                <a:ea typeface="Calibri"/>
                <a:cs typeface="Calibri"/>
                <a:sym typeface="Calibri"/>
              </a:rPr>
              <a:t>FinalMinimizer</a:t>
            </a:r>
          </a:p>
          <a:p>
            <a:pPr indent="-177800" lvl="1" marL="378013" marR="0" rtl="0" algn="l">
              <a:lnSpc>
                <a:spcPct val="90000"/>
              </a:lnSpc>
              <a:spcBef>
                <a:spcPts val="413"/>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InterfaceScoreCalculator</a:t>
            </a:r>
          </a:p>
          <a:p>
            <a:pPr indent="-152400" lvl="0" marL="0" marR="0" rtl="0" algn="l">
              <a:lnSpc>
                <a:spcPct val="90000"/>
              </a:lnSpc>
              <a:spcBef>
                <a:spcPts val="827"/>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92" name="Shape 192"/>
          <p:cNvSpPr txBox="1"/>
          <p:nvPr/>
        </p:nvSpPr>
        <p:spPr>
          <a:xfrm>
            <a:off x="-1" y="6523037"/>
            <a:ext cx="10080625" cy="457200"/>
          </a:xfrm>
          <a:prstGeom prst="rect">
            <a:avLst/>
          </a:prstGeom>
          <a:noFill/>
          <a:ln>
            <a:noFill/>
          </a:ln>
        </p:spPr>
        <p:txBody>
          <a:bodyPr anchorCtr="0" anchor="t" bIns="50375" lIns="100775" rIns="100775" wrap="square" tIns="50375">
            <a:noAutofit/>
          </a:bodyPr>
          <a:lstStyle/>
          <a:p>
            <a:pPr indent="-352389" lvl="0" marL="352389" marR="0" rtl="0" algn="ctr">
              <a:spcBef>
                <a:spcPts val="0"/>
              </a:spcBef>
              <a:spcAft>
                <a:spcPts val="0"/>
              </a:spcAft>
              <a:buNone/>
            </a:pPr>
            <a:r>
              <a:rPr b="0" i="0" lang="en-US" sz="2400" u="none" cap="none" strike="noStrike">
                <a:solidFill>
                  <a:srgbClr val="00CC00"/>
                </a:solidFill>
                <a:latin typeface="Calibri"/>
                <a:ea typeface="Calibri"/>
                <a:cs typeface="Calibri"/>
                <a:sym typeface="Calibri"/>
              </a:rPr>
              <a:t>Low Resolution</a:t>
            </a:r>
            <a:r>
              <a:rPr b="0" i="0" lang="en-US" sz="2400" u="none" cap="none" strike="noStrike">
                <a:solidFill>
                  <a:srgbClr val="00CC00"/>
                </a:solidFill>
                <a:latin typeface="Calibri"/>
                <a:ea typeface="Calibri"/>
                <a:cs typeface="Calibri"/>
                <a:sym typeface="Calibri"/>
              </a:rPr>
              <a:t> Steps</a:t>
            </a:r>
            <a:r>
              <a:rPr b="0" i="0" lang="en-US" sz="2400" u="none" cap="none" strike="noStrike">
                <a:solidFill>
                  <a:srgbClr val="FF0000"/>
                </a:solidFill>
                <a:latin typeface="Calibri"/>
                <a:ea typeface="Calibri"/>
                <a:cs typeface="Calibri"/>
                <a:sym typeface="Calibri"/>
              </a:rPr>
              <a:t>	  </a:t>
            </a:r>
            <a:r>
              <a:rPr b="0" i="0" lang="en-US" sz="2400" u="none" cap="none" strike="noStrike">
                <a:solidFill>
                  <a:srgbClr val="1B00C0"/>
                </a:solidFill>
                <a:latin typeface="Calibri"/>
                <a:ea typeface="Calibri"/>
                <a:cs typeface="Calibri"/>
                <a:sym typeface="Calibri"/>
              </a:rPr>
              <a:t>High Resolution Steps    </a:t>
            </a:r>
            <a:r>
              <a:rPr lang="en-US" sz="2400">
                <a:solidFill>
                  <a:schemeClr val="dk1"/>
                </a:solidFill>
                <a:latin typeface="Calibri"/>
                <a:ea typeface="Calibri"/>
                <a:cs typeface="Calibri"/>
                <a:sym typeface="Calibri"/>
              </a:rPr>
              <a:t>Evaluation Steps</a:t>
            </a:r>
          </a:p>
          <a:p>
            <a:pPr indent="-352389" lvl="0" marL="352389" marR="0" rtl="0" algn="ctr">
              <a:lnSpc>
                <a:spcPct val="100000"/>
              </a:lnSpc>
              <a:spcBef>
                <a:spcPts val="775"/>
              </a:spcBef>
              <a:spcAft>
                <a:spcPts val="0"/>
              </a:spcAft>
              <a:buNone/>
            </a:pPr>
            <a:r>
              <a:t/>
            </a:r>
            <a:endParaRPr b="0" i="0" sz="2400" u="none" cap="none" strike="noStrike">
              <a:solidFill>
                <a:srgbClr val="1B00C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grpSp>
        <p:nvGrpSpPr>
          <p:cNvPr id="198" name="Shape 198"/>
          <p:cNvGrpSpPr/>
          <p:nvPr/>
        </p:nvGrpSpPr>
        <p:grpSpPr>
          <a:xfrm>
            <a:off x="620714" y="1876267"/>
            <a:ext cx="3657599" cy="5331138"/>
            <a:chOff x="0" y="1430"/>
            <a:chExt cx="3657599" cy="5331138"/>
          </a:xfrm>
        </p:grpSpPr>
        <p:sp>
          <p:nvSpPr>
            <p:cNvPr id="199" name="Shape 199"/>
            <p:cNvSpPr/>
            <p:nvPr/>
          </p:nvSpPr>
          <p:spPr>
            <a:xfrm>
              <a:off x="0" y="1430"/>
              <a:ext cx="3657599" cy="962132"/>
            </a:xfrm>
            <a:prstGeom prst="roundRect">
              <a:avLst>
                <a:gd fmla="val 10000"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0" name="Shape 200"/>
            <p:cNvSpPr txBox="1"/>
            <p:nvPr/>
          </p:nvSpPr>
          <p:spPr>
            <a:xfrm>
              <a:off x="28180" y="29610"/>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Initial placement</a:t>
              </a:r>
            </a:p>
          </p:txBody>
        </p:sp>
        <p:sp>
          <p:nvSpPr>
            <p:cNvPr id="201" name="Shape 201"/>
            <p:cNvSpPr/>
            <p:nvPr/>
          </p:nvSpPr>
          <p:spPr>
            <a:xfrm rot="5400000">
              <a:off x="1643473" y="988273"/>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02" name="Shape 202"/>
            <p:cNvSpPr txBox="1"/>
            <p:nvPr/>
          </p:nvSpPr>
          <p:spPr>
            <a:xfrm>
              <a:off x="1695364" y="1025339"/>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03" name="Shape 203"/>
            <p:cNvSpPr/>
            <p:nvPr/>
          </p:nvSpPr>
          <p:spPr>
            <a:xfrm>
              <a:off x="0" y="1457765"/>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4" name="Shape 204"/>
            <p:cNvSpPr txBox="1"/>
            <p:nvPr/>
          </p:nvSpPr>
          <p:spPr>
            <a:xfrm>
              <a:off x="28180" y="1485945"/>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Transform</a:t>
              </a:r>
            </a:p>
          </p:txBody>
        </p:sp>
        <p:sp>
          <p:nvSpPr>
            <p:cNvPr id="205" name="Shape 205"/>
            <p:cNvSpPr/>
            <p:nvPr/>
          </p:nvSpPr>
          <p:spPr>
            <a:xfrm rot="5400000">
              <a:off x="1643473" y="2444608"/>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06" name="Shape 206"/>
            <p:cNvSpPr txBox="1"/>
            <p:nvPr/>
          </p:nvSpPr>
          <p:spPr>
            <a:xfrm>
              <a:off x="1695364" y="2481674"/>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07" name="Shape 207"/>
            <p:cNvSpPr/>
            <p:nvPr/>
          </p:nvSpPr>
          <p:spPr>
            <a:xfrm>
              <a:off x="0" y="2914101"/>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8" name="Shape 208"/>
            <p:cNvSpPr txBox="1"/>
            <p:nvPr/>
          </p:nvSpPr>
          <p:spPr>
            <a:xfrm>
              <a:off x="28180" y="2942281"/>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Docking Cycles</a:t>
              </a:r>
            </a:p>
          </p:txBody>
        </p:sp>
        <p:sp>
          <p:nvSpPr>
            <p:cNvPr id="209" name="Shape 209"/>
            <p:cNvSpPr/>
            <p:nvPr/>
          </p:nvSpPr>
          <p:spPr>
            <a:xfrm rot="5400000">
              <a:off x="1643473" y="3900944"/>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10" name="Shape 210"/>
            <p:cNvSpPr txBox="1"/>
            <p:nvPr/>
          </p:nvSpPr>
          <p:spPr>
            <a:xfrm>
              <a:off x="1695364" y="3938010"/>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11" name="Shape 211"/>
            <p:cNvSpPr/>
            <p:nvPr/>
          </p:nvSpPr>
          <p:spPr>
            <a:xfrm>
              <a:off x="0" y="4370436"/>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12" name="Shape 212"/>
            <p:cNvSpPr txBox="1"/>
            <p:nvPr/>
          </p:nvSpPr>
          <p:spPr>
            <a:xfrm>
              <a:off x="28180" y="4398616"/>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High res refinement</a:t>
              </a:r>
            </a:p>
          </p:txBody>
        </p:sp>
      </p:grpSp>
      <p:pic>
        <p:nvPicPr>
          <p:cNvPr descr="red.png" id="213" name="Shape 213"/>
          <p:cNvPicPr preferRelativeResize="0"/>
          <p:nvPr/>
        </p:nvPicPr>
        <p:blipFill rotWithShape="1">
          <a:blip r:embed="rId3">
            <a:alphaModFix/>
          </a:blip>
          <a:srcRect b="0" l="3890" r="4645" t="4590"/>
          <a:stretch/>
        </p:blipFill>
        <p:spPr>
          <a:xfrm>
            <a:off x="4659313" y="2179637"/>
            <a:ext cx="2096390" cy="1638118"/>
          </a:xfrm>
          <a:prstGeom prst="rect">
            <a:avLst/>
          </a:prstGeom>
          <a:noFill/>
          <a:ln>
            <a:noFill/>
          </a:ln>
        </p:spPr>
      </p:pic>
      <p:pic>
        <p:nvPicPr>
          <p:cNvPr descr="1A30.png" id="214" name="Shape 214"/>
          <p:cNvPicPr preferRelativeResize="0"/>
          <p:nvPr/>
        </p:nvPicPr>
        <p:blipFill rotWithShape="1">
          <a:blip r:embed="rId4">
            <a:alphaModFix/>
          </a:blip>
          <a:srcRect b="18611" l="14694" r="14476" t="22741"/>
          <a:stretch/>
        </p:blipFill>
        <p:spPr>
          <a:xfrm>
            <a:off x="7402513" y="2789238"/>
            <a:ext cx="2362200" cy="1465160"/>
          </a:xfrm>
          <a:prstGeom prst="rect">
            <a:avLst/>
          </a:prstGeom>
          <a:noFill/>
          <a:ln>
            <a:noFill/>
          </a:ln>
        </p:spPr>
      </p:pic>
      <p:sp>
        <p:nvSpPr>
          <p:cNvPr id="215" name="Shape 215"/>
          <p:cNvSpPr/>
          <p:nvPr/>
        </p:nvSpPr>
        <p:spPr>
          <a:xfrm rot="1189601">
            <a:off x="6559715" y="3231809"/>
            <a:ext cx="840462" cy="160646"/>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nitial_placement.png" id="216" name="Shape 216"/>
          <p:cNvPicPr preferRelativeResize="0"/>
          <p:nvPr/>
        </p:nvPicPr>
        <p:blipFill rotWithShape="1">
          <a:blip r:embed="rId5">
            <a:alphaModFix/>
          </a:blip>
          <a:srcRect b="9636" l="6156" r="3890" t="15691"/>
          <a:stretch/>
        </p:blipFill>
        <p:spPr>
          <a:xfrm>
            <a:off x="5040313" y="4755068"/>
            <a:ext cx="4191000" cy="2606168"/>
          </a:xfrm>
          <a:prstGeom prst="rect">
            <a:avLst/>
          </a:prstGeom>
          <a:noFill/>
          <a:ln>
            <a:noFill/>
          </a:ln>
        </p:spPr>
      </p:pic>
      <p:sp>
        <p:nvSpPr>
          <p:cNvPr id="217" name="Shape 217"/>
          <p:cNvSpPr/>
          <p:nvPr/>
        </p:nvSpPr>
        <p:spPr>
          <a:xfrm rot="6707084">
            <a:off x="7943335" y="4432866"/>
            <a:ext cx="561841" cy="206815"/>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Shape 218"/>
          <p:cNvSpPr txBox="1"/>
          <p:nvPr>
            <p:ph type="title"/>
          </p:nvPr>
        </p:nvSpPr>
        <p:spPr>
          <a:xfrm>
            <a:off x="503239" y="238126"/>
            <a:ext cx="9070975" cy="1171575"/>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RosettaLigand Algorithm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693043" y="274637"/>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StartFrom</a:t>
            </a:r>
          </a:p>
        </p:txBody>
      </p:sp>
      <p:sp>
        <p:nvSpPr>
          <p:cNvPr id="224" name="Shape 224"/>
          <p:cNvSpPr txBox="1"/>
          <p:nvPr>
            <p:ph idx="1" type="body"/>
          </p:nvPr>
        </p:nvSpPr>
        <p:spPr>
          <a:xfrm>
            <a:off x="708166" y="1951037"/>
            <a:ext cx="8694539" cy="3962400"/>
          </a:xfrm>
          <a:prstGeom prst="rect">
            <a:avLst/>
          </a:prstGeom>
          <a:noFill/>
          <a:ln>
            <a:noFill/>
          </a:ln>
        </p:spPr>
        <p:txBody>
          <a:bodyPr anchorCtr="0" anchor="t" bIns="45700" lIns="91425" rIns="91425" wrap="square" tIns="45700">
            <a:noAutofit/>
          </a:bodyPr>
          <a:lstStyle/>
          <a:p>
            <a:pPr indent="-353471" lvl="0" marL="189006" marR="0" rtl="0" algn="l">
              <a:lnSpc>
                <a:spcPct val="90000"/>
              </a:lnSpc>
              <a:spcBef>
                <a:spcPts val="0"/>
              </a:spcBef>
              <a:spcAft>
                <a:spcPts val="0"/>
              </a:spcAft>
              <a:buClr>
                <a:schemeClr val="dk1"/>
              </a:buClr>
              <a:buSzPts val="2590"/>
              <a:buFont typeface="Arial"/>
              <a:buNone/>
            </a:pPr>
            <a:r>
              <a:rPr b="0" i="0" lang="en-US" sz="2590" u="none" cap="none" strike="noStrike">
                <a:solidFill>
                  <a:schemeClr val="dk1"/>
                </a:solidFill>
                <a:latin typeface="Calibri"/>
                <a:ea typeface="Calibri"/>
                <a:cs typeface="Calibri"/>
                <a:sym typeface="Calibri"/>
              </a:rPr>
              <a:t>Can also manually move ligand to the starting position</a:t>
            </a:r>
          </a:p>
          <a:p>
            <a:pPr indent="-324959" lvl="0" marL="189006" marR="0" rtl="0" algn="l">
              <a:lnSpc>
                <a:spcPct val="90000"/>
              </a:lnSpc>
              <a:spcBef>
                <a:spcPts val="827"/>
              </a:spcBef>
              <a:spcAft>
                <a:spcPts val="0"/>
              </a:spcAft>
              <a:buClr>
                <a:schemeClr val="dk1"/>
              </a:buClr>
              <a:buSzPts val="2141"/>
              <a:buFont typeface="Arial"/>
              <a:buNone/>
            </a:pPr>
            <a:r>
              <a:t/>
            </a:r>
            <a:endParaRPr b="0" i="0" sz="2141" u="none" cap="none" strike="noStrike">
              <a:solidFill>
                <a:srgbClr val="1B00C0"/>
              </a:solidFill>
              <a:latin typeface="Calibri"/>
              <a:ea typeface="Calibri"/>
              <a:cs typeface="Calibri"/>
              <a:sym typeface="Calibri"/>
            </a:endParaRPr>
          </a:p>
          <a:p>
            <a:pPr indent="-324959" lvl="0" marL="189006" marR="0" rtl="0" algn="l">
              <a:lnSpc>
                <a:spcPct val="90000"/>
              </a:lnSpc>
              <a:spcBef>
                <a:spcPts val="827"/>
              </a:spcBef>
              <a:spcAft>
                <a:spcPts val="0"/>
              </a:spcAft>
              <a:buClr>
                <a:srgbClr val="1B00C0"/>
              </a:buClr>
              <a:buSzPts val="2141"/>
              <a:buFont typeface="Arial"/>
              <a:buNone/>
            </a:pPr>
            <a:r>
              <a:rPr b="0" i="0" lang="en-US" sz="2141" u="none" cap="none" strike="noStrike">
                <a:solidFill>
                  <a:srgbClr val="1B00C0"/>
                </a:solidFill>
                <a:latin typeface="Calibri"/>
                <a:ea typeface="Calibri"/>
                <a:cs typeface="Calibri"/>
                <a:sym typeface="Calibri"/>
              </a:rPr>
              <a:t>&lt;StartFrom name=(string) chain=(string)/&gt;</a:t>
            </a:r>
          </a:p>
          <a:p>
            <a:pPr indent="-324959" lvl="0" marL="189006" marR="0" rtl="0" algn="l">
              <a:lnSpc>
                <a:spcPct val="90000"/>
              </a:lnSpc>
              <a:spcBef>
                <a:spcPts val="827"/>
              </a:spcBef>
              <a:spcAft>
                <a:spcPts val="0"/>
              </a:spcAft>
              <a:buClr>
                <a:srgbClr val="1B00C0"/>
              </a:buClr>
              <a:buSzPts val="2141"/>
              <a:buFont typeface="Arial"/>
              <a:buNone/>
            </a:pPr>
            <a:r>
              <a:rPr b="0" i="0" lang="en-US" sz="2141" u="none" cap="none" strike="noStrike">
                <a:solidFill>
                  <a:srgbClr val="1B00C0"/>
                </a:solidFill>
                <a:latin typeface="Calibri"/>
                <a:ea typeface="Calibri"/>
                <a:cs typeface="Calibri"/>
                <a:sym typeface="Calibri"/>
              </a:rPr>
              <a:t>		&lt;Coordinates x=(float) y=(float) z=(float)/&gt;</a:t>
            </a:r>
          </a:p>
          <a:p>
            <a:pPr indent="-324959" lvl="0" marL="189006" marR="0" rtl="0" algn="l">
              <a:lnSpc>
                <a:spcPct val="90000"/>
              </a:lnSpc>
              <a:spcBef>
                <a:spcPts val="827"/>
              </a:spcBef>
              <a:spcAft>
                <a:spcPts val="0"/>
              </a:spcAft>
              <a:buClr>
                <a:srgbClr val="1B00C0"/>
              </a:buClr>
              <a:buSzPts val="2141"/>
              <a:buFont typeface="Arial"/>
              <a:buNone/>
            </a:pPr>
            <a:r>
              <a:rPr b="0" i="0" lang="en-US" sz="2141" u="none" cap="none" strike="noStrike">
                <a:solidFill>
                  <a:srgbClr val="1B00C0"/>
                </a:solidFill>
                <a:latin typeface="Calibri"/>
                <a:ea typeface="Calibri"/>
                <a:cs typeface="Calibri"/>
                <a:sym typeface="Calibri"/>
              </a:rPr>
              <a:t>&lt;/StartFrom&gt;</a:t>
            </a:r>
          </a:p>
          <a:p>
            <a:pPr indent="-353471" lvl="0" marL="189006" marR="0" rtl="0" algn="l">
              <a:lnSpc>
                <a:spcPct val="90000"/>
              </a:lnSpc>
              <a:spcBef>
                <a:spcPts val="827"/>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353471" lvl="0" marL="189006" marR="0" rtl="0" algn="l">
              <a:lnSpc>
                <a:spcPct val="90000"/>
              </a:lnSpc>
              <a:spcBef>
                <a:spcPts val="827"/>
              </a:spcBef>
              <a:spcAft>
                <a:spcPts val="0"/>
              </a:spcAft>
              <a:buClr>
                <a:schemeClr val="dk1"/>
              </a:buClr>
              <a:buSzPts val="2590"/>
              <a:buFont typeface="Arial"/>
              <a:buNone/>
            </a:pPr>
            <a:r>
              <a:rPr b="0" i="0" lang="en-US" sz="2590" u="sng" cap="none" strike="noStrike">
                <a:solidFill>
                  <a:schemeClr val="dk1"/>
                </a:solidFill>
                <a:latin typeface="Calibri"/>
                <a:ea typeface="Calibri"/>
                <a:cs typeface="Calibri"/>
                <a:sym typeface="Calibri"/>
              </a:rPr>
              <a:t>Places the centroid of the ligand into the starting spot</a:t>
            </a:r>
          </a:p>
          <a:p>
            <a:pPr indent="-164465" lvl="0" marL="0" marR="0" rtl="0" algn="l">
              <a:lnSpc>
                <a:spcPct val="90000"/>
              </a:lnSpc>
              <a:spcBef>
                <a:spcPts val="827"/>
              </a:spcBef>
              <a:spcAft>
                <a:spcPts val="0"/>
              </a:spcAft>
              <a:buClr>
                <a:schemeClr val="dk1"/>
              </a:buClr>
              <a:buSzPts val="2590"/>
              <a:buFont typeface="Arial"/>
              <a:buNone/>
            </a:pPr>
            <a:r>
              <a:rPr b="0" i="1" lang="en-US" sz="2590" u="none" cap="none" strike="noStrike">
                <a:solidFill>
                  <a:schemeClr val="dk1"/>
                </a:solidFill>
                <a:latin typeface="Calibri"/>
                <a:ea typeface="Calibri"/>
                <a:cs typeface="Calibri"/>
                <a:sym typeface="Calibri"/>
              </a:rPr>
              <a:t>Optional</a:t>
            </a:r>
            <a:r>
              <a:rPr b="0" i="0" lang="en-US" sz="2590" u="none" cap="none" strike="noStrike">
                <a:solidFill>
                  <a:schemeClr val="dk1"/>
                </a:solidFill>
                <a:latin typeface="Calibri"/>
                <a:ea typeface="Calibri"/>
                <a:cs typeface="Calibri"/>
                <a:sym typeface="Calibri"/>
              </a:rPr>
              <a:t>. Provide a list of possible XYZ starting coordinates. One of these will be chosen at random for initial ligand placement.</a:t>
            </a:r>
          </a:p>
          <a:p>
            <a:pPr indent="-164465" lvl="0" marL="0" marR="0" rtl="0" algn="l">
              <a:lnSpc>
                <a:spcPct val="90000"/>
              </a:lnSpc>
              <a:spcBef>
                <a:spcPts val="827"/>
              </a:spcBef>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grpSp>
        <p:nvGrpSpPr>
          <p:cNvPr id="230" name="Shape 230"/>
          <p:cNvGrpSpPr/>
          <p:nvPr/>
        </p:nvGrpSpPr>
        <p:grpSpPr>
          <a:xfrm>
            <a:off x="620714" y="1876267"/>
            <a:ext cx="3657599" cy="5331138"/>
            <a:chOff x="0" y="1430"/>
            <a:chExt cx="3657599" cy="5331138"/>
          </a:xfrm>
        </p:grpSpPr>
        <p:sp>
          <p:nvSpPr>
            <p:cNvPr id="231" name="Shape 231"/>
            <p:cNvSpPr/>
            <p:nvPr/>
          </p:nvSpPr>
          <p:spPr>
            <a:xfrm>
              <a:off x="0" y="1430"/>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2" name="Shape 232"/>
            <p:cNvSpPr txBox="1"/>
            <p:nvPr/>
          </p:nvSpPr>
          <p:spPr>
            <a:xfrm>
              <a:off x="28180" y="29610"/>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Initial placement</a:t>
              </a:r>
            </a:p>
          </p:txBody>
        </p:sp>
        <p:sp>
          <p:nvSpPr>
            <p:cNvPr id="233" name="Shape 233"/>
            <p:cNvSpPr/>
            <p:nvPr/>
          </p:nvSpPr>
          <p:spPr>
            <a:xfrm rot="5400000">
              <a:off x="1643473" y="988273"/>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34" name="Shape 234"/>
            <p:cNvSpPr txBox="1"/>
            <p:nvPr/>
          </p:nvSpPr>
          <p:spPr>
            <a:xfrm>
              <a:off x="1695364" y="1025339"/>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35" name="Shape 235"/>
            <p:cNvSpPr/>
            <p:nvPr/>
          </p:nvSpPr>
          <p:spPr>
            <a:xfrm>
              <a:off x="0" y="1457765"/>
              <a:ext cx="3657599" cy="962132"/>
            </a:xfrm>
            <a:prstGeom prst="roundRect">
              <a:avLst>
                <a:gd fmla="val 10000"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6" name="Shape 236"/>
            <p:cNvSpPr txBox="1"/>
            <p:nvPr/>
          </p:nvSpPr>
          <p:spPr>
            <a:xfrm>
              <a:off x="28180" y="1485945"/>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Transform</a:t>
              </a:r>
            </a:p>
          </p:txBody>
        </p:sp>
        <p:sp>
          <p:nvSpPr>
            <p:cNvPr id="237" name="Shape 237"/>
            <p:cNvSpPr/>
            <p:nvPr/>
          </p:nvSpPr>
          <p:spPr>
            <a:xfrm rot="5400000">
              <a:off x="1643473" y="2444608"/>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txBox="1"/>
            <p:nvPr/>
          </p:nvSpPr>
          <p:spPr>
            <a:xfrm>
              <a:off x="1695364" y="2481674"/>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39" name="Shape 239"/>
            <p:cNvSpPr/>
            <p:nvPr/>
          </p:nvSpPr>
          <p:spPr>
            <a:xfrm>
              <a:off x="0" y="2914101"/>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0" name="Shape 240"/>
            <p:cNvSpPr txBox="1"/>
            <p:nvPr/>
          </p:nvSpPr>
          <p:spPr>
            <a:xfrm>
              <a:off x="28180" y="2942281"/>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Docking Cycles</a:t>
              </a:r>
            </a:p>
          </p:txBody>
        </p:sp>
        <p:sp>
          <p:nvSpPr>
            <p:cNvPr id="241" name="Shape 241"/>
            <p:cNvSpPr/>
            <p:nvPr/>
          </p:nvSpPr>
          <p:spPr>
            <a:xfrm rot="5400000">
              <a:off x="1643473" y="3900944"/>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242" name="Shape 242"/>
            <p:cNvSpPr txBox="1"/>
            <p:nvPr/>
          </p:nvSpPr>
          <p:spPr>
            <a:xfrm>
              <a:off x="1695364" y="3938010"/>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243" name="Shape 243"/>
            <p:cNvSpPr/>
            <p:nvPr/>
          </p:nvSpPr>
          <p:spPr>
            <a:xfrm>
              <a:off x="0" y="4370436"/>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txBox="1"/>
            <p:nvPr/>
          </p:nvSpPr>
          <p:spPr>
            <a:xfrm>
              <a:off x="28180" y="4398616"/>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High res refinement</a:t>
              </a:r>
            </a:p>
          </p:txBody>
        </p:sp>
      </p:grpSp>
      <p:pic>
        <p:nvPicPr>
          <p:cNvPr descr="translate.png" id="245" name="Shape 245"/>
          <p:cNvPicPr preferRelativeResize="0"/>
          <p:nvPr/>
        </p:nvPicPr>
        <p:blipFill rotWithShape="1">
          <a:blip r:embed="rId3">
            <a:alphaModFix/>
          </a:blip>
          <a:srcRect b="10645" l="5402" r="3889" t="13672"/>
          <a:stretch/>
        </p:blipFill>
        <p:spPr>
          <a:xfrm>
            <a:off x="4403890" y="3670110"/>
            <a:ext cx="5418123" cy="3386327"/>
          </a:xfrm>
          <a:prstGeom prst="rect">
            <a:avLst/>
          </a:prstGeom>
          <a:noFill/>
          <a:ln>
            <a:noFill/>
          </a:ln>
        </p:spPr>
      </p:pic>
      <p:grpSp>
        <p:nvGrpSpPr>
          <p:cNvPr id="246" name="Shape 246"/>
          <p:cNvGrpSpPr/>
          <p:nvPr/>
        </p:nvGrpSpPr>
        <p:grpSpPr>
          <a:xfrm>
            <a:off x="5192713" y="2083461"/>
            <a:ext cx="3657599" cy="1239176"/>
            <a:chOff x="0" y="1603617"/>
            <a:chExt cx="3657599" cy="528086"/>
          </a:xfrm>
        </p:grpSpPr>
        <p:sp>
          <p:nvSpPr>
            <p:cNvPr id="247" name="Shape 247"/>
            <p:cNvSpPr/>
            <p:nvPr/>
          </p:nvSpPr>
          <p:spPr>
            <a:xfrm>
              <a:off x="0" y="1603617"/>
              <a:ext cx="3657599" cy="528086"/>
            </a:xfrm>
            <a:prstGeom prst="roundRect">
              <a:avLst>
                <a:gd fmla="val 10000"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8" name="Shape 248"/>
            <p:cNvSpPr/>
            <p:nvPr/>
          </p:nvSpPr>
          <p:spPr>
            <a:xfrm>
              <a:off x="15467" y="1619084"/>
              <a:ext cx="3626665" cy="49715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1800">
                  <a:solidFill>
                    <a:schemeClr val="lt1"/>
                  </a:solidFill>
                  <a:latin typeface="Arial"/>
                  <a:ea typeface="Arial"/>
                  <a:cs typeface="Arial"/>
                  <a:sym typeface="Arial"/>
                </a:rPr>
                <a:t>Grid based Monte-Carlo Translation, Rotation, and Conformation Sampling </a:t>
              </a:r>
            </a:p>
          </p:txBody>
        </p:sp>
      </p:grpSp>
      <p:sp>
        <p:nvSpPr>
          <p:cNvPr id="249" name="Shape 249"/>
          <p:cNvSpPr txBox="1"/>
          <p:nvPr/>
        </p:nvSpPr>
        <p:spPr>
          <a:xfrm>
            <a:off x="655639" y="427037"/>
            <a:ext cx="9070975" cy="1171575"/>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spcAft>
                <a:spcPts val="0"/>
              </a:spcAft>
              <a:buClr>
                <a:schemeClr val="dk1"/>
              </a:buClr>
              <a:buSzPts val="6000"/>
              <a:buFont typeface="Calibri"/>
              <a:buNone/>
            </a:pPr>
            <a:r>
              <a:rPr lang="en-US" sz="6000">
                <a:solidFill>
                  <a:schemeClr val="dk1"/>
                </a:solidFill>
                <a:latin typeface="Calibri"/>
                <a:ea typeface="Calibri"/>
                <a:cs typeface="Calibri"/>
                <a:sym typeface="Calibri"/>
              </a:rPr>
              <a:t>RosettaLigand Algorithm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p:nvPr/>
        </p:nvSpPr>
        <p:spPr>
          <a:xfrm>
            <a:off x="4202112" y="1722437"/>
            <a:ext cx="1676400" cy="609600"/>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Start</a:t>
            </a:r>
          </a:p>
        </p:txBody>
      </p:sp>
      <p:grpSp>
        <p:nvGrpSpPr>
          <p:cNvPr id="256" name="Shape 256"/>
          <p:cNvGrpSpPr/>
          <p:nvPr/>
        </p:nvGrpSpPr>
        <p:grpSpPr>
          <a:xfrm>
            <a:off x="4125912" y="3094037"/>
            <a:ext cx="1828800" cy="762000"/>
            <a:chOff x="1706337" y="1581"/>
            <a:chExt cx="1703838" cy="1107495"/>
          </a:xfrm>
        </p:grpSpPr>
        <p:sp>
          <p:nvSpPr>
            <p:cNvPr id="257" name="Shape 257"/>
            <p:cNvSpPr/>
            <p:nvPr/>
          </p:nvSpPr>
          <p:spPr>
            <a:xfrm>
              <a:off x="1706337" y="1581"/>
              <a:ext cx="1703838" cy="1107495"/>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8" name="Shape 258"/>
            <p:cNvSpPr/>
            <p:nvPr/>
          </p:nvSpPr>
          <p:spPr>
            <a:xfrm>
              <a:off x="1760400" y="55644"/>
              <a:ext cx="1595712" cy="999369"/>
            </a:xfrm>
            <a:prstGeom prst="rect">
              <a:avLst/>
            </a:prstGeom>
            <a:noFill/>
            <a:ln>
              <a:noFill/>
            </a:ln>
          </p:spPr>
          <p:txBody>
            <a:bodyPr anchorCtr="0" anchor="ctr" bIns="76200" lIns="76200" rIns="76200" wrap="square" tIns="7620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Flip a Coin</a:t>
              </a:r>
            </a:p>
          </p:txBody>
        </p:sp>
      </p:grpSp>
      <p:sp>
        <p:nvSpPr>
          <p:cNvPr id="259" name="Shape 259"/>
          <p:cNvSpPr/>
          <p:nvPr/>
        </p:nvSpPr>
        <p:spPr>
          <a:xfrm>
            <a:off x="1535112" y="2865437"/>
            <a:ext cx="1752600" cy="1219200"/>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Random Conformer Change</a:t>
            </a:r>
          </a:p>
        </p:txBody>
      </p:sp>
      <p:grpSp>
        <p:nvGrpSpPr>
          <p:cNvPr id="260" name="Shape 260"/>
          <p:cNvGrpSpPr/>
          <p:nvPr/>
        </p:nvGrpSpPr>
        <p:grpSpPr>
          <a:xfrm>
            <a:off x="1142990" y="6054165"/>
            <a:ext cx="2362294" cy="975105"/>
            <a:chOff x="0" y="196272"/>
            <a:chExt cx="5116513" cy="3325732"/>
          </a:xfrm>
        </p:grpSpPr>
        <p:sp>
          <p:nvSpPr>
            <p:cNvPr id="261" name="Shape 261"/>
            <p:cNvSpPr/>
            <p:nvPr/>
          </p:nvSpPr>
          <p:spPr>
            <a:xfrm>
              <a:off x="0" y="196272"/>
              <a:ext cx="5116513" cy="3325732"/>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Yes, Keep Move</a:t>
              </a:r>
            </a:p>
          </p:txBody>
        </p:sp>
        <p:sp>
          <p:nvSpPr>
            <p:cNvPr id="262" name="Shape 262"/>
            <p:cNvSpPr/>
            <p:nvPr/>
          </p:nvSpPr>
          <p:spPr>
            <a:xfrm>
              <a:off x="162348" y="358620"/>
              <a:ext cx="4791814" cy="3001035"/>
            </a:xfrm>
            <a:prstGeom prst="rect">
              <a:avLst/>
            </a:prstGeom>
            <a:noFill/>
            <a:ln>
              <a:noFill/>
            </a:ln>
          </p:spPr>
          <p:txBody>
            <a:bodyPr anchorCtr="0" anchor="ctr" bIns="232400" lIns="232400" rIns="232400" wrap="square" tIns="232400">
              <a:noAutofit/>
            </a:bodyPr>
            <a:lstStyle/>
            <a:p>
              <a:pPr indent="0" lvl="0" marL="0" marR="0" rtl="0" algn="ctr">
                <a:lnSpc>
                  <a:spcPct val="90000"/>
                </a:lnSpc>
                <a:spcBef>
                  <a:spcPts val="0"/>
                </a:spcBef>
                <a:spcAft>
                  <a:spcPts val="0"/>
                </a:spcAft>
                <a:buNone/>
              </a:pPr>
              <a:r>
                <a:t/>
              </a:r>
              <a:endParaRPr sz="2400">
                <a:solidFill>
                  <a:schemeClr val="lt1"/>
                </a:solidFill>
                <a:latin typeface="Arial"/>
                <a:ea typeface="Arial"/>
                <a:cs typeface="Arial"/>
                <a:sym typeface="Arial"/>
              </a:endParaRPr>
            </a:p>
          </p:txBody>
        </p:sp>
      </p:grpSp>
      <p:sp>
        <p:nvSpPr>
          <p:cNvPr id="263" name="Shape 263"/>
          <p:cNvSpPr/>
          <p:nvPr/>
        </p:nvSpPr>
        <p:spPr>
          <a:xfrm>
            <a:off x="6183312" y="3246437"/>
            <a:ext cx="595974"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Shape 264"/>
          <p:cNvSpPr/>
          <p:nvPr/>
        </p:nvSpPr>
        <p:spPr>
          <a:xfrm rot="5400000">
            <a:off x="4693438" y="2526511"/>
            <a:ext cx="617548"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Shape 265"/>
          <p:cNvSpPr/>
          <p:nvPr/>
        </p:nvSpPr>
        <p:spPr>
          <a:xfrm rot="7802383">
            <a:off x="7072232" y="4220875"/>
            <a:ext cx="533400"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Shape 266"/>
          <p:cNvSpPr/>
          <p:nvPr/>
        </p:nvSpPr>
        <p:spPr>
          <a:xfrm rot="10800000">
            <a:off x="3440112" y="3246437"/>
            <a:ext cx="533400"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Shape 267"/>
          <p:cNvSpPr txBox="1"/>
          <p:nvPr>
            <p:ph type="title"/>
          </p:nvPr>
        </p:nvSpPr>
        <p:spPr>
          <a:xfrm>
            <a:off x="503239" y="238126"/>
            <a:ext cx="9070975" cy="1171575"/>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5000" u="none" cap="none" strike="noStrike">
                <a:solidFill>
                  <a:schemeClr val="dk1"/>
                </a:solidFill>
                <a:latin typeface="Calibri"/>
                <a:ea typeface="Calibri"/>
                <a:cs typeface="Calibri"/>
                <a:sym typeface="Calibri"/>
              </a:rPr>
              <a:t>Transform Algorithm</a:t>
            </a:r>
          </a:p>
        </p:txBody>
      </p:sp>
      <p:grpSp>
        <p:nvGrpSpPr>
          <p:cNvPr id="268" name="Shape 268"/>
          <p:cNvGrpSpPr/>
          <p:nvPr/>
        </p:nvGrpSpPr>
        <p:grpSpPr>
          <a:xfrm>
            <a:off x="2678112" y="4694237"/>
            <a:ext cx="4800600" cy="838200"/>
            <a:chOff x="0" y="196272"/>
            <a:chExt cx="5116513" cy="3325732"/>
          </a:xfrm>
        </p:grpSpPr>
        <p:sp>
          <p:nvSpPr>
            <p:cNvPr id="269" name="Shape 269"/>
            <p:cNvSpPr/>
            <p:nvPr/>
          </p:nvSpPr>
          <p:spPr>
            <a:xfrm>
              <a:off x="0" y="196272"/>
              <a:ext cx="5116513" cy="3325732"/>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70" name="Shape 270"/>
            <p:cNvSpPr/>
            <p:nvPr/>
          </p:nvSpPr>
          <p:spPr>
            <a:xfrm>
              <a:off x="1" y="358623"/>
              <a:ext cx="5031238" cy="3001035"/>
            </a:xfrm>
            <a:prstGeom prst="rect">
              <a:avLst/>
            </a:prstGeom>
            <a:noFill/>
            <a:ln>
              <a:noFill/>
            </a:ln>
          </p:spPr>
          <p:txBody>
            <a:bodyPr anchorCtr="0" anchor="ctr" bIns="232400" lIns="232400" rIns="232400" wrap="square" tIns="23240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Did the Score in the Grid Improve?</a:t>
              </a:r>
            </a:p>
          </p:txBody>
        </p:sp>
      </p:grpSp>
      <p:sp>
        <p:nvSpPr>
          <p:cNvPr id="271" name="Shape 271"/>
          <p:cNvSpPr/>
          <p:nvPr/>
        </p:nvSpPr>
        <p:spPr>
          <a:xfrm rot="3140609">
            <a:off x="2484389" y="4246431"/>
            <a:ext cx="595974"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Shape 272"/>
          <p:cNvSpPr/>
          <p:nvPr/>
        </p:nvSpPr>
        <p:spPr>
          <a:xfrm>
            <a:off x="6945312" y="2865437"/>
            <a:ext cx="1752600" cy="1219200"/>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Random Translation + Rotation</a:t>
            </a:r>
          </a:p>
        </p:txBody>
      </p:sp>
      <p:sp>
        <p:nvSpPr>
          <p:cNvPr id="273" name="Shape 273"/>
          <p:cNvSpPr/>
          <p:nvPr/>
        </p:nvSpPr>
        <p:spPr>
          <a:xfrm rot="7802383">
            <a:off x="2424032" y="5592474"/>
            <a:ext cx="533400"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Shape 274"/>
          <p:cNvSpPr/>
          <p:nvPr/>
        </p:nvSpPr>
        <p:spPr>
          <a:xfrm flipH="1" rot="-10238046">
            <a:off x="207279" y="1951170"/>
            <a:ext cx="1142936" cy="4728830"/>
          </a:xfrm>
          <a:prstGeom prst="curvedRightArrow">
            <a:avLst>
              <a:gd fmla="val 25000" name="adj1"/>
              <a:gd fmla="val 50000" name="adj2"/>
              <a:gd fmla="val 25000" name="adj3"/>
            </a:avLst>
          </a:prstGeom>
          <a:solidFill>
            <a:schemeClr val="accen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275" name="Shape 275"/>
          <p:cNvGrpSpPr/>
          <p:nvPr/>
        </p:nvGrpSpPr>
        <p:grpSpPr>
          <a:xfrm>
            <a:off x="6564327" y="6073452"/>
            <a:ext cx="2362294" cy="936526"/>
            <a:chOff x="0" y="196272"/>
            <a:chExt cx="5116513" cy="3325732"/>
          </a:xfrm>
        </p:grpSpPr>
        <p:sp>
          <p:nvSpPr>
            <p:cNvPr id="276" name="Shape 276"/>
            <p:cNvSpPr/>
            <p:nvPr/>
          </p:nvSpPr>
          <p:spPr>
            <a:xfrm>
              <a:off x="0" y="196272"/>
              <a:ext cx="5116513" cy="3325732"/>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No, Monte Carlo</a:t>
              </a:r>
            </a:p>
          </p:txBody>
        </p:sp>
        <p:sp>
          <p:nvSpPr>
            <p:cNvPr id="277" name="Shape 277"/>
            <p:cNvSpPr/>
            <p:nvPr/>
          </p:nvSpPr>
          <p:spPr>
            <a:xfrm>
              <a:off x="162348" y="358620"/>
              <a:ext cx="4791814" cy="3001035"/>
            </a:xfrm>
            <a:prstGeom prst="rect">
              <a:avLst/>
            </a:prstGeom>
            <a:noFill/>
            <a:ln>
              <a:noFill/>
            </a:ln>
          </p:spPr>
          <p:txBody>
            <a:bodyPr anchorCtr="0" anchor="ctr" bIns="232400" lIns="232400" rIns="232400" wrap="square" tIns="232400">
              <a:noAutofit/>
            </a:bodyPr>
            <a:lstStyle/>
            <a:p>
              <a:pPr indent="0" lvl="0" marL="0" marR="0" rtl="0" algn="ctr">
                <a:lnSpc>
                  <a:spcPct val="90000"/>
                </a:lnSpc>
                <a:spcBef>
                  <a:spcPts val="0"/>
                </a:spcBef>
                <a:spcAft>
                  <a:spcPts val="0"/>
                </a:spcAft>
                <a:buNone/>
              </a:pPr>
              <a:r>
                <a:t/>
              </a:r>
              <a:endParaRPr sz="2400">
                <a:solidFill>
                  <a:schemeClr val="lt1"/>
                </a:solidFill>
                <a:latin typeface="Arial"/>
                <a:ea typeface="Arial"/>
                <a:cs typeface="Arial"/>
                <a:sym typeface="Arial"/>
              </a:endParaRPr>
            </a:p>
          </p:txBody>
        </p:sp>
      </p:grpSp>
      <p:sp>
        <p:nvSpPr>
          <p:cNvPr id="278" name="Shape 278"/>
          <p:cNvSpPr/>
          <p:nvPr/>
        </p:nvSpPr>
        <p:spPr>
          <a:xfrm rot="10228108">
            <a:off x="8736983" y="1784432"/>
            <a:ext cx="1143182" cy="4728776"/>
          </a:xfrm>
          <a:prstGeom prst="curvedRightArrow">
            <a:avLst>
              <a:gd fmla="val 25000" name="adj1"/>
              <a:gd fmla="val 50000" name="adj2"/>
              <a:gd fmla="val 25000" name="adj3"/>
            </a:avLst>
          </a:prstGeom>
          <a:solidFill>
            <a:schemeClr val="accen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9" name="Shape 279"/>
          <p:cNvSpPr/>
          <p:nvPr/>
        </p:nvSpPr>
        <p:spPr>
          <a:xfrm rot="3140609">
            <a:off x="7132589" y="5618031"/>
            <a:ext cx="595974"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277813" y="117204"/>
            <a:ext cx="9525000" cy="919200"/>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4000" u="none" cap="none" strike="noStrike">
                <a:solidFill>
                  <a:schemeClr val="dk1"/>
                </a:solidFill>
                <a:latin typeface="Calibri"/>
                <a:ea typeface="Calibri"/>
                <a:cs typeface="Calibri"/>
                <a:sym typeface="Calibri"/>
              </a:rPr>
              <a:t>Setting Up The Grid </a:t>
            </a:r>
            <a:r>
              <a:rPr lang="en-US" sz="4000"/>
              <a:t>for</a:t>
            </a:r>
            <a:r>
              <a:rPr b="0" i="0" lang="en-US" sz="4000" u="none" cap="none" strike="noStrike">
                <a:solidFill>
                  <a:schemeClr val="dk1"/>
                </a:solidFill>
                <a:latin typeface="Calibri"/>
                <a:ea typeface="Calibri"/>
                <a:cs typeface="Calibri"/>
                <a:sym typeface="Calibri"/>
              </a:rPr>
              <a:t> Transform</a:t>
            </a:r>
            <a:r>
              <a:rPr lang="en-US" sz="4000"/>
              <a:t> Step</a:t>
            </a:r>
          </a:p>
        </p:txBody>
      </p:sp>
      <p:pic>
        <p:nvPicPr>
          <p:cNvPr id="285" name="Shape 285"/>
          <p:cNvPicPr preferRelativeResize="0"/>
          <p:nvPr/>
        </p:nvPicPr>
        <p:blipFill rotWithShape="1">
          <a:blip r:embed="rId3">
            <a:alphaModFix/>
          </a:blip>
          <a:srcRect b="13229" l="20187" r="18896" t="12658"/>
          <a:stretch/>
        </p:blipFill>
        <p:spPr>
          <a:xfrm>
            <a:off x="75175" y="1376200"/>
            <a:ext cx="4880751" cy="4443274"/>
          </a:xfrm>
          <a:prstGeom prst="rect">
            <a:avLst/>
          </a:prstGeom>
          <a:noFill/>
          <a:ln>
            <a:noFill/>
          </a:ln>
        </p:spPr>
      </p:pic>
      <p:sp>
        <p:nvSpPr>
          <p:cNvPr id="286" name="Shape 286"/>
          <p:cNvSpPr txBox="1"/>
          <p:nvPr/>
        </p:nvSpPr>
        <p:spPr>
          <a:xfrm>
            <a:off x="0" y="6159275"/>
            <a:ext cx="4880700" cy="1237800"/>
          </a:xfrm>
          <a:prstGeom prst="rect">
            <a:avLst/>
          </a:prstGeom>
          <a:noFill/>
          <a:ln>
            <a:noFill/>
          </a:ln>
        </p:spPr>
        <p:txBody>
          <a:bodyPr anchorCtr="0" anchor="t" bIns="91425" lIns="91425" rIns="91425" wrap="square" tIns="91425">
            <a:noAutofit/>
          </a:bodyPr>
          <a:lstStyle/>
          <a:p>
            <a:pPr indent="-355600" lvl="0" marL="457200" rtl="0">
              <a:spcBef>
                <a:spcPts val="0"/>
              </a:spcBef>
              <a:spcAft>
                <a:spcPts val="0"/>
              </a:spcAft>
              <a:buSzPts val="2000"/>
              <a:buFont typeface="Calibri"/>
              <a:buChar char="●"/>
            </a:pPr>
            <a:r>
              <a:rPr lang="en-US" sz="2000">
                <a:latin typeface="Calibri"/>
                <a:ea typeface="Calibri"/>
                <a:cs typeface="Calibri"/>
                <a:sym typeface="Calibri"/>
              </a:rPr>
              <a:t>Calculates score at each point in grid</a:t>
            </a:r>
          </a:p>
          <a:p>
            <a:pPr indent="-355600" lvl="0" marL="457200" rtl="0">
              <a:spcBef>
                <a:spcPts val="0"/>
              </a:spcBef>
              <a:spcAft>
                <a:spcPts val="0"/>
              </a:spcAft>
              <a:buSzPts val="2000"/>
              <a:buFont typeface="Calibri"/>
              <a:buChar char="●"/>
            </a:pPr>
            <a:r>
              <a:rPr lang="en-US" sz="2000">
                <a:latin typeface="Calibri"/>
                <a:ea typeface="Calibri"/>
                <a:cs typeface="Calibri"/>
                <a:sym typeface="Calibri"/>
              </a:rPr>
              <a:t>Determines where the ligand can move </a:t>
            </a:r>
          </a:p>
          <a:p>
            <a:pPr indent="-355600" lvl="1" marL="914400" rtl="0">
              <a:spcBef>
                <a:spcPts val="0"/>
              </a:spcBef>
              <a:buSzPts val="2000"/>
              <a:buFont typeface="Calibri"/>
              <a:buChar char="○"/>
            </a:pPr>
            <a:r>
              <a:rPr lang="en-US" sz="2000">
                <a:latin typeface="Calibri"/>
                <a:ea typeface="Calibri"/>
                <a:cs typeface="Calibri"/>
                <a:sym typeface="Calibri"/>
              </a:rPr>
              <a:t>This only based on sterics</a:t>
            </a:r>
          </a:p>
        </p:txBody>
      </p:sp>
      <p:pic>
        <p:nvPicPr>
          <p:cNvPr id="287" name="Shape 287"/>
          <p:cNvPicPr preferRelativeResize="0"/>
          <p:nvPr/>
        </p:nvPicPr>
        <p:blipFill>
          <a:blip r:embed="rId4">
            <a:alphaModFix/>
          </a:blip>
          <a:stretch>
            <a:fillRect/>
          </a:stretch>
        </p:blipFill>
        <p:spPr>
          <a:xfrm>
            <a:off x="5133300" y="1361075"/>
            <a:ext cx="4880749" cy="4473513"/>
          </a:xfrm>
          <a:prstGeom prst="rect">
            <a:avLst/>
          </a:prstGeom>
          <a:noFill/>
          <a:ln>
            <a:noFill/>
          </a:ln>
        </p:spPr>
      </p:pic>
      <p:sp>
        <p:nvSpPr>
          <p:cNvPr id="288" name="Shape 288"/>
          <p:cNvSpPr txBox="1"/>
          <p:nvPr/>
        </p:nvSpPr>
        <p:spPr>
          <a:xfrm>
            <a:off x="5133300" y="5834600"/>
            <a:ext cx="4947300" cy="1562400"/>
          </a:xfrm>
          <a:prstGeom prst="rect">
            <a:avLst/>
          </a:prstGeom>
          <a:noFill/>
          <a:ln>
            <a:noFill/>
          </a:ln>
        </p:spPr>
        <p:txBody>
          <a:bodyPr anchorCtr="0" anchor="t" bIns="91425" lIns="91425" rIns="91425" wrap="square" tIns="91425">
            <a:noAutofit/>
          </a:bodyPr>
          <a:lstStyle/>
          <a:p>
            <a:pPr indent="457200" lvl="0" marL="0" rtl="0" algn="l">
              <a:spcBef>
                <a:spcPts val="0"/>
              </a:spcBef>
              <a:buNone/>
            </a:pPr>
            <a:r>
              <a:rPr lang="en-US" sz="2000">
                <a:solidFill>
                  <a:srgbClr val="FF0000"/>
                </a:solidFill>
                <a:latin typeface="Calibri"/>
                <a:ea typeface="Calibri"/>
                <a:cs typeface="Calibri"/>
                <a:sym typeface="Calibri"/>
              </a:rPr>
              <a:t>Repulsive  				</a:t>
            </a:r>
            <a:r>
              <a:rPr lang="en-US" sz="2000">
                <a:solidFill>
                  <a:srgbClr val="37D975"/>
                </a:solidFill>
                <a:latin typeface="Calibri"/>
                <a:ea typeface="Calibri"/>
                <a:cs typeface="Calibri"/>
                <a:sym typeface="Calibri"/>
              </a:rPr>
              <a:t>Attractive</a:t>
            </a:r>
          </a:p>
          <a:p>
            <a:pPr indent="0" lvl="0" marL="0" rtl="0" algn="l">
              <a:spcBef>
                <a:spcPts val="0"/>
              </a:spcBef>
              <a:buNone/>
            </a:pPr>
            <a:r>
              <a:rPr lang="en-US" sz="2000">
                <a:solidFill>
                  <a:srgbClr val="37D975"/>
                </a:solidFill>
                <a:highlight>
                  <a:srgbClr val="FF0000"/>
                </a:highlight>
                <a:latin typeface="Calibri"/>
                <a:ea typeface="Calibri"/>
                <a:cs typeface="Calibri"/>
                <a:sym typeface="Calibri"/>
              </a:rPr>
              <a:t>	</a:t>
            </a:r>
          </a:p>
          <a:p>
            <a:pPr indent="0" lvl="0" marL="457200" algn="l">
              <a:spcBef>
                <a:spcPts val="0"/>
              </a:spcBef>
              <a:buNone/>
            </a:pPr>
            <a:r>
              <a:rPr lang="en-US" sz="2000">
                <a:latin typeface="Calibri"/>
                <a:ea typeface="Calibri"/>
                <a:cs typeface="Calibri"/>
                <a:sym typeface="Calibri"/>
              </a:rPr>
              <a:t>   +1                         0                           -1</a:t>
            </a:r>
            <a:r>
              <a:rPr lang="en-US" sz="2000">
                <a:solidFill>
                  <a:srgbClr val="FF0000"/>
                </a:solidFill>
                <a:latin typeface="Calibri"/>
                <a:ea typeface="Calibri"/>
                <a:cs typeface="Calibri"/>
                <a:sym typeface="Calibri"/>
              </a:rPr>
              <a:t> </a:t>
            </a:r>
          </a:p>
          <a:p>
            <a:pPr indent="0" lvl="0" marL="0" rtl="0" algn="ctr">
              <a:spcBef>
                <a:spcPts val="0"/>
              </a:spcBef>
              <a:buNone/>
            </a:pPr>
            <a:r>
              <a:t/>
            </a:r>
            <a:endParaRPr sz="2000">
              <a:latin typeface="Calibri"/>
              <a:ea typeface="Calibri"/>
              <a:cs typeface="Calibri"/>
              <a:sym typeface="Calibri"/>
            </a:endParaRPr>
          </a:p>
          <a:p>
            <a:pPr indent="0" lvl="0" marL="0" algn="ctr">
              <a:spcBef>
                <a:spcPts val="0"/>
              </a:spcBef>
              <a:buNone/>
            </a:pPr>
            <a:r>
              <a:rPr lang="en-US" sz="2000">
                <a:latin typeface="Calibri"/>
                <a:ea typeface="Calibri"/>
                <a:cs typeface="Calibri"/>
                <a:sym typeface="Calibri"/>
              </a:rPr>
              <a:t>Where the ligand can move/transform</a:t>
            </a:r>
          </a:p>
          <a:p>
            <a:pPr indent="0" lvl="0" marL="0" algn="ctr">
              <a:spcBef>
                <a:spcPts val="0"/>
              </a:spcBef>
              <a:buNone/>
            </a:pPr>
            <a:r>
              <a:t/>
            </a:r>
            <a:endParaRPr sz="2000">
              <a:solidFill>
                <a:srgbClr val="FF0000"/>
              </a:solidFill>
              <a:latin typeface="Calibri"/>
              <a:ea typeface="Calibri"/>
              <a:cs typeface="Calibri"/>
              <a:sym typeface="Calibri"/>
            </a:endParaRPr>
          </a:p>
        </p:txBody>
      </p:sp>
      <p:pic>
        <p:nvPicPr>
          <p:cNvPr id="289" name="Shape 289"/>
          <p:cNvPicPr preferRelativeResize="0"/>
          <p:nvPr/>
        </p:nvPicPr>
        <p:blipFill rotWithShape="1">
          <a:blip r:embed="rId5">
            <a:alphaModFix/>
          </a:blip>
          <a:srcRect b="31392" l="3644" r="3150" t="29347"/>
          <a:stretch/>
        </p:blipFill>
        <p:spPr>
          <a:xfrm>
            <a:off x="5776425" y="6306925"/>
            <a:ext cx="3661050" cy="226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693043" y="-164138"/>
            <a:ext cx="8694600" cy="1461300"/>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Grid Manager</a:t>
            </a:r>
          </a:p>
        </p:txBody>
      </p:sp>
      <p:sp>
        <p:nvSpPr>
          <p:cNvPr id="295" name="Shape 295"/>
          <p:cNvSpPr txBox="1"/>
          <p:nvPr>
            <p:ph idx="1" type="body"/>
          </p:nvPr>
        </p:nvSpPr>
        <p:spPr>
          <a:xfrm>
            <a:off x="468300" y="1069598"/>
            <a:ext cx="9144000" cy="6139200"/>
          </a:xfrm>
          <a:prstGeom prst="rect">
            <a:avLst/>
          </a:prstGeom>
          <a:noFill/>
          <a:ln>
            <a:noFill/>
          </a:ln>
        </p:spPr>
        <p:txBody>
          <a:bodyPr anchorCtr="0" anchor="t" bIns="45700" lIns="91425" rIns="91425" wrap="square" tIns="45700">
            <a:noAutofit/>
          </a:bodyPr>
          <a:lstStyle/>
          <a:p>
            <a:pPr indent="-367123" lvl="0" marL="189006" marR="0" rtl="0" algn="l">
              <a:lnSpc>
                <a:spcPct val="70000"/>
              </a:lnSpc>
              <a:spcBef>
                <a:spcPts val="0"/>
              </a:spcBef>
              <a:spcAft>
                <a:spcPts val="0"/>
              </a:spcAft>
              <a:buClr>
                <a:srgbClr val="1B00C0"/>
              </a:buClr>
              <a:buSzPts val="2805"/>
              <a:buFont typeface="Arial"/>
              <a:buNone/>
            </a:pPr>
            <a:r>
              <a:rPr b="0" i="0" lang="en-US" sz="2805" u="none" cap="none" strike="noStrike">
                <a:solidFill>
                  <a:srgbClr val="1B00C0"/>
                </a:solidFill>
                <a:latin typeface="Calibri"/>
                <a:ea typeface="Calibri"/>
                <a:cs typeface="Calibri"/>
                <a:sym typeface="Calibri"/>
              </a:rPr>
              <a:t>&lt;SCORINGGRIDS ligand_chain=(string) width=(float)&gt; </a:t>
            </a:r>
          </a:p>
          <a:p>
            <a:pPr indent="-367123" lvl="0" marL="189006" marR="0" rtl="0" algn="l">
              <a:lnSpc>
                <a:spcPct val="70000"/>
              </a:lnSpc>
              <a:spcBef>
                <a:spcPts val="827"/>
              </a:spcBef>
              <a:spcAft>
                <a:spcPts val="0"/>
              </a:spcAft>
              <a:buClr>
                <a:srgbClr val="1B00C0"/>
              </a:buClr>
              <a:buSzPts val="2805"/>
              <a:buFont typeface="Arial"/>
              <a:buNone/>
            </a:pPr>
            <a:r>
              <a:rPr b="0" i="0" lang="en-US" sz="2805" u="none" cap="none" strike="noStrike">
                <a:solidFill>
                  <a:srgbClr val="1B00C0"/>
                </a:solidFill>
                <a:latin typeface="Calibri"/>
                <a:ea typeface="Calibri"/>
                <a:cs typeface="Calibri"/>
                <a:sym typeface="Calibri"/>
              </a:rPr>
              <a:t>	&lt;classic grid_type=“ClassicGrid”weight=(float)/&gt;</a:t>
            </a:r>
          </a:p>
          <a:p>
            <a:pPr indent="-367123" lvl="0" marL="189006" marR="0" rtl="0" algn="l">
              <a:lnSpc>
                <a:spcPct val="70000"/>
              </a:lnSpc>
              <a:spcBef>
                <a:spcPts val="827"/>
              </a:spcBef>
              <a:spcAft>
                <a:spcPts val="0"/>
              </a:spcAft>
              <a:buClr>
                <a:srgbClr val="1B00C0"/>
              </a:buClr>
              <a:buSzPts val="2805"/>
              <a:buFont typeface="Arial"/>
              <a:buNone/>
            </a:pPr>
            <a:r>
              <a:rPr b="0" i="0" lang="en-US" sz="2805" u="none" cap="none" strike="noStrike">
                <a:solidFill>
                  <a:srgbClr val="1B00C0"/>
                </a:solidFill>
                <a:latin typeface="Calibri"/>
                <a:ea typeface="Calibri"/>
                <a:cs typeface="Calibri"/>
                <a:sym typeface="Calibri"/>
              </a:rPr>
              <a:t>	&lt;Another Grid&gt;</a:t>
            </a:r>
          </a:p>
          <a:p>
            <a:pPr indent="-367123" lvl="0" marL="189006" marR="0" rtl="0" algn="l">
              <a:lnSpc>
                <a:spcPct val="70000"/>
              </a:lnSpc>
              <a:spcBef>
                <a:spcPts val="827"/>
              </a:spcBef>
              <a:spcAft>
                <a:spcPts val="0"/>
              </a:spcAft>
              <a:buClr>
                <a:srgbClr val="1B00C0"/>
              </a:buClr>
              <a:buSzPts val="2805"/>
              <a:buFont typeface="Arial"/>
              <a:buNone/>
            </a:pPr>
            <a:r>
              <a:rPr b="0" i="0" lang="en-US" sz="2805" u="none" cap="none" strike="noStrike">
                <a:solidFill>
                  <a:srgbClr val="1B00C0"/>
                </a:solidFill>
                <a:latin typeface="Calibri"/>
                <a:ea typeface="Calibri"/>
                <a:cs typeface="Calibri"/>
                <a:sym typeface="Calibri"/>
              </a:rPr>
              <a:t>&lt;/SCORINGGRIDS&gt;</a:t>
            </a:r>
          </a:p>
          <a:p>
            <a:pPr indent="-269841" lvl="0" marL="189006" marR="0" rtl="0" algn="l">
              <a:lnSpc>
                <a:spcPct val="70000"/>
              </a:lnSpc>
              <a:spcBef>
                <a:spcPts val="827"/>
              </a:spcBef>
              <a:spcAft>
                <a:spcPts val="0"/>
              </a:spcAft>
              <a:buClr>
                <a:schemeClr val="dk1"/>
              </a:buClr>
              <a:buSzPts val="1273"/>
              <a:buFont typeface="Arial"/>
              <a:buNone/>
            </a:pPr>
            <a:r>
              <a:t/>
            </a:r>
            <a:endParaRPr b="0" i="0" sz="1273" u="none" cap="none" strike="noStrike">
              <a:solidFill>
                <a:schemeClr val="dk1"/>
              </a:solidFill>
              <a:latin typeface="Calibri"/>
              <a:ea typeface="Calibri"/>
              <a:cs typeface="Calibri"/>
              <a:sym typeface="Calibri"/>
            </a:endParaRPr>
          </a:p>
          <a:p>
            <a:pPr indent="-150177" lvl="0" marL="0" marR="0" rtl="0" algn="l">
              <a:lnSpc>
                <a:spcPct val="70000"/>
              </a:lnSpc>
              <a:spcBef>
                <a:spcPts val="827"/>
              </a:spcBef>
              <a:spcAft>
                <a:spcPts val="0"/>
              </a:spcAft>
              <a:buClr>
                <a:schemeClr val="dk1"/>
              </a:buClr>
              <a:buSzPts val="2365"/>
              <a:buFont typeface="Arial"/>
              <a:buNone/>
            </a:pPr>
            <a:r>
              <a:rPr b="0" i="0" lang="en-US" sz="2365" u="sng" cap="none" strike="noStrike">
                <a:solidFill>
                  <a:schemeClr val="dk1"/>
                </a:solidFill>
                <a:latin typeface="Calibri"/>
                <a:ea typeface="Calibri"/>
                <a:cs typeface="Calibri"/>
                <a:sym typeface="Calibri"/>
              </a:rPr>
              <a:t>Sets up scoring the grid(s) around the ligand </a:t>
            </a:r>
          </a:p>
          <a:p>
            <a:pPr indent="-150177" lvl="0" marL="0" marR="0" rtl="0" algn="l">
              <a:lnSpc>
                <a:spcPct val="70000"/>
              </a:lnSpc>
              <a:spcBef>
                <a:spcPts val="827"/>
              </a:spcBef>
              <a:spcAft>
                <a:spcPts val="0"/>
              </a:spcAft>
              <a:buClr>
                <a:schemeClr val="dk1"/>
              </a:buClr>
              <a:buSzPts val="2365"/>
              <a:buFont typeface="Arial"/>
              <a:buNone/>
            </a:pPr>
            <a:r>
              <a:rPr b="0" i="0" lang="en-US" sz="2365" u="none" cap="none" strike="noStrike">
                <a:solidFill>
                  <a:schemeClr val="dk1"/>
                </a:solidFill>
                <a:latin typeface="Calibri"/>
                <a:ea typeface="Calibri"/>
                <a:cs typeface="Calibri"/>
                <a:sym typeface="Calibri"/>
              </a:rPr>
              <a:t>Ligand_chain: Identifies the ligand to build around (Typ</a:t>
            </a:r>
            <a:r>
              <a:rPr lang="en-US" sz="2365"/>
              <a:t>ically X)</a:t>
            </a:r>
          </a:p>
          <a:p>
            <a:pPr indent="-150177" lvl="0" marL="0" marR="0" rtl="0" algn="l">
              <a:lnSpc>
                <a:spcPct val="70000"/>
              </a:lnSpc>
              <a:spcBef>
                <a:spcPts val="827"/>
              </a:spcBef>
              <a:spcAft>
                <a:spcPts val="0"/>
              </a:spcAft>
              <a:buClr>
                <a:schemeClr val="dk1"/>
              </a:buClr>
              <a:buSzPts val="2365"/>
              <a:buFont typeface="Arial"/>
              <a:buNone/>
            </a:pPr>
            <a:r>
              <a:t/>
            </a:r>
            <a:endParaRPr b="0" i="0" sz="2365" u="none" cap="none" strike="noStrike">
              <a:solidFill>
                <a:schemeClr val="dk1"/>
              </a:solidFill>
              <a:latin typeface="Calibri"/>
              <a:ea typeface="Calibri"/>
              <a:cs typeface="Calibri"/>
              <a:sym typeface="Calibri"/>
            </a:endParaRPr>
          </a:p>
          <a:p>
            <a:pPr indent="-150177" lvl="0" marL="0" marR="0" rtl="0" algn="l">
              <a:lnSpc>
                <a:spcPct val="70000"/>
              </a:lnSpc>
              <a:spcBef>
                <a:spcPts val="827"/>
              </a:spcBef>
              <a:spcAft>
                <a:spcPts val="0"/>
              </a:spcAft>
              <a:buClr>
                <a:schemeClr val="dk1"/>
              </a:buClr>
              <a:buSzPts val="2365"/>
              <a:buFont typeface="Arial"/>
              <a:buNone/>
            </a:pPr>
            <a:r>
              <a:rPr b="0" i="0" lang="en-US" sz="2365" u="none" cap="none" strike="noStrike">
                <a:solidFill>
                  <a:schemeClr val="dk1"/>
                </a:solidFill>
                <a:latin typeface="Calibri"/>
                <a:ea typeface="Calibri"/>
                <a:cs typeface="Calibri"/>
                <a:sym typeface="Calibri"/>
              </a:rPr>
              <a:t>Width: Grid width to keep all atoms in </a:t>
            </a:r>
          </a:p>
          <a:p>
            <a:pPr indent="-150177" lvl="0" marL="0" marR="0" rtl="0" algn="l">
              <a:lnSpc>
                <a:spcPct val="70000"/>
              </a:lnSpc>
              <a:spcBef>
                <a:spcPts val="827"/>
              </a:spcBef>
              <a:spcAft>
                <a:spcPts val="0"/>
              </a:spcAft>
              <a:buClr>
                <a:schemeClr val="dk1"/>
              </a:buClr>
              <a:buSzPts val="2365"/>
              <a:buFont typeface="Arial"/>
              <a:buNone/>
            </a:pPr>
            <a:r>
              <a:t/>
            </a:r>
            <a:endParaRPr b="0" i="0" sz="2365" u="none" cap="none" strike="noStrike">
              <a:solidFill>
                <a:schemeClr val="dk1"/>
              </a:solidFill>
              <a:latin typeface="Calibri"/>
              <a:ea typeface="Calibri"/>
              <a:cs typeface="Calibri"/>
              <a:sym typeface="Calibri"/>
            </a:endParaRPr>
          </a:p>
          <a:p>
            <a:pPr indent="-150177" lvl="0" marL="0" marR="0" rtl="0" algn="l">
              <a:lnSpc>
                <a:spcPct val="70000"/>
              </a:lnSpc>
              <a:spcBef>
                <a:spcPts val="827"/>
              </a:spcBef>
              <a:spcAft>
                <a:spcPts val="0"/>
              </a:spcAft>
              <a:buClr>
                <a:schemeClr val="dk1"/>
              </a:buClr>
              <a:buSzPts val="2365"/>
              <a:buFont typeface="Arial"/>
              <a:buNone/>
            </a:pPr>
            <a:r>
              <a:rPr b="0" i="0" lang="en-US" sz="2365" u="none" cap="none" strike="noStrike">
                <a:solidFill>
                  <a:schemeClr val="dk1"/>
                </a:solidFill>
                <a:latin typeface="Calibri"/>
                <a:ea typeface="Calibri"/>
                <a:cs typeface="Calibri"/>
                <a:sym typeface="Calibri"/>
              </a:rPr>
              <a:t>GridType: Type of grid to use, classic grid is shape complementarity </a:t>
            </a:r>
          </a:p>
          <a:p>
            <a:pPr indent="-150177" lvl="0" marL="0" marR="0" rtl="0" algn="l">
              <a:lnSpc>
                <a:spcPct val="70000"/>
              </a:lnSpc>
              <a:spcBef>
                <a:spcPts val="827"/>
              </a:spcBef>
              <a:spcAft>
                <a:spcPts val="0"/>
              </a:spcAft>
              <a:buClr>
                <a:schemeClr val="dk1"/>
              </a:buClr>
              <a:buSzPts val="2365"/>
              <a:buFont typeface="Arial"/>
              <a:buNone/>
            </a:pPr>
            <a:r>
              <a:t/>
            </a:r>
            <a:endParaRPr b="0" i="0" sz="2365" u="none" cap="none" strike="noStrike">
              <a:solidFill>
                <a:schemeClr val="dk1"/>
              </a:solidFill>
              <a:latin typeface="Calibri"/>
              <a:ea typeface="Calibri"/>
              <a:cs typeface="Calibri"/>
              <a:sym typeface="Calibri"/>
            </a:endParaRPr>
          </a:p>
          <a:p>
            <a:pPr indent="-150177" lvl="0" marL="0" marR="0" rtl="0" algn="l">
              <a:lnSpc>
                <a:spcPct val="70000"/>
              </a:lnSpc>
              <a:spcBef>
                <a:spcPts val="827"/>
              </a:spcBef>
              <a:spcAft>
                <a:spcPts val="0"/>
              </a:spcAft>
              <a:buClr>
                <a:schemeClr val="dk1"/>
              </a:buClr>
              <a:buSzPts val="2365"/>
              <a:buFont typeface="Arial"/>
              <a:buNone/>
            </a:pPr>
            <a:r>
              <a:rPr b="0" i="0" lang="en-US" sz="2365" u="none" cap="none" strike="noStrike">
                <a:solidFill>
                  <a:schemeClr val="dk1"/>
                </a:solidFill>
                <a:latin typeface="Calibri"/>
                <a:ea typeface="Calibri"/>
                <a:cs typeface="Calibri"/>
                <a:sym typeface="Calibri"/>
              </a:rPr>
              <a:t>Weight: Scoring weight to use if we have multiple grids </a:t>
            </a:r>
          </a:p>
          <a:p>
            <a:pPr indent="-189006" lvl="0" marL="189006" marR="0" rtl="0" algn="l">
              <a:lnSpc>
                <a:spcPct val="70000"/>
              </a:lnSpc>
              <a:spcBef>
                <a:spcPts val="827"/>
              </a:spcBef>
              <a:buClr>
                <a:schemeClr val="dk1"/>
              </a:buClr>
              <a:buSzPts val="1273"/>
              <a:buFont typeface="Arial"/>
              <a:buNone/>
            </a:pPr>
            <a:r>
              <a:t/>
            </a:r>
            <a:endParaRPr b="0" i="0" sz="1273"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idx="1" type="body"/>
          </p:nvPr>
        </p:nvSpPr>
        <p:spPr>
          <a:xfrm>
            <a:off x="239700" y="1583525"/>
            <a:ext cx="3648300" cy="54753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b="1" lang="en-US" sz="2000"/>
              <a:t>Center</a:t>
            </a:r>
            <a:r>
              <a:rPr lang="en-US" sz="2000"/>
              <a:t>: Initial center of ligand that acts as center of grids</a:t>
            </a:r>
          </a:p>
          <a:p>
            <a:pPr indent="0" lvl="0" marL="0" rtl="0">
              <a:lnSpc>
                <a:spcPct val="100000"/>
              </a:lnSpc>
              <a:spcBef>
                <a:spcPts val="0"/>
              </a:spcBef>
              <a:buClr>
                <a:srgbClr val="000000"/>
              </a:buClr>
              <a:buFont typeface="Arial"/>
              <a:buNone/>
            </a:pPr>
            <a:r>
              <a:t/>
            </a:r>
            <a:endParaRPr sz="2000"/>
          </a:p>
          <a:p>
            <a:pPr indent="0" lvl="0" marL="0" rtl="0">
              <a:lnSpc>
                <a:spcPct val="100000"/>
              </a:lnSpc>
              <a:spcBef>
                <a:spcPts val="0"/>
              </a:spcBef>
              <a:buNone/>
            </a:pPr>
            <a:r>
              <a:rPr lang="en-US" sz="2000">
                <a:solidFill>
                  <a:srgbClr val="1B00C0"/>
                </a:solidFill>
              </a:rPr>
              <a:t>Box size: The center of ligand cannot move outside this box</a:t>
            </a:r>
          </a:p>
          <a:p>
            <a:pPr indent="0" lvl="0" marL="0" rtl="0">
              <a:lnSpc>
                <a:spcPct val="100000"/>
              </a:lnSpc>
              <a:spcBef>
                <a:spcPts val="0"/>
              </a:spcBef>
              <a:buClr>
                <a:srgbClr val="000000"/>
              </a:buClr>
              <a:buFont typeface="Arial"/>
              <a:buNone/>
            </a:pPr>
            <a:r>
              <a:t/>
            </a:r>
            <a:endParaRPr sz="2000">
              <a:solidFill>
                <a:srgbClr val="1B00C0"/>
              </a:solidFill>
            </a:endParaRPr>
          </a:p>
          <a:p>
            <a:pPr indent="0" lvl="0" marL="0" rtl="0">
              <a:lnSpc>
                <a:spcPct val="100000"/>
              </a:lnSpc>
              <a:spcBef>
                <a:spcPts val="0"/>
              </a:spcBef>
              <a:buNone/>
            </a:pPr>
            <a:r>
              <a:rPr lang="en-US" sz="2000">
                <a:solidFill>
                  <a:srgbClr val="FF0000"/>
                </a:solidFill>
              </a:rPr>
              <a:t>Grid Width: No ligand atoms are allowed outside this box</a:t>
            </a:r>
          </a:p>
          <a:p>
            <a:pPr indent="0" lvl="0" marL="0" rtl="0">
              <a:lnSpc>
                <a:spcPct val="100000"/>
              </a:lnSpc>
              <a:spcBef>
                <a:spcPts val="0"/>
              </a:spcBef>
              <a:buClr>
                <a:srgbClr val="000000"/>
              </a:buClr>
              <a:buFont typeface="Arial"/>
              <a:buNone/>
            </a:pPr>
            <a:r>
              <a:t/>
            </a:r>
            <a:endParaRPr sz="2000">
              <a:solidFill>
                <a:srgbClr val="FF0000"/>
              </a:solidFill>
            </a:endParaRPr>
          </a:p>
          <a:p>
            <a:pPr indent="0" lvl="0" marL="0" rtl="0">
              <a:lnSpc>
                <a:spcPct val="100000"/>
              </a:lnSpc>
              <a:spcBef>
                <a:spcPts val="0"/>
              </a:spcBef>
              <a:buNone/>
            </a:pPr>
            <a:r>
              <a:rPr lang="en-US" sz="2000"/>
              <a:t>Translation: Random 3D translation between 0 and move distance (Gaussian distribution)</a:t>
            </a:r>
          </a:p>
          <a:p>
            <a:pPr indent="0" lvl="0" marL="0" rtl="0">
              <a:lnSpc>
                <a:spcPct val="100000"/>
              </a:lnSpc>
              <a:spcBef>
                <a:spcPts val="0"/>
              </a:spcBef>
              <a:buClr>
                <a:srgbClr val="000000"/>
              </a:buClr>
              <a:buFont typeface="Arial"/>
              <a:buNone/>
            </a:pPr>
            <a:r>
              <a:t/>
            </a:r>
            <a:endParaRPr sz="2000"/>
          </a:p>
          <a:p>
            <a:pPr indent="0" lvl="0" marL="0" rtl="0">
              <a:lnSpc>
                <a:spcPct val="100000"/>
              </a:lnSpc>
              <a:spcBef>
                <a:spcPts val="0"/>
              </a:spcBef>
              <a:buClr>
                <a:srgbClr val="000000"/>
              </a:buClr>
              <a:buFont typeface="Arial"/>
              <a:buNone/>
            </a:pPr>
            <a:r>
              <a:rPr lang="en-US" sz="2000"/>
              <a:t>Rotation: Random 3D rotation between 0 and angle</a:t>
            </a:r>
          </a:p>
          <a:p>
            <a:pPr indent="0" lvl="0" marL="0" rtl="0">
              <a:lnSpc>
                <a:spcPct val="100000"/>
              </a:lnSpc>
              <a:spcBef>
                <a:spcPts val="0"/>
              </a:spcBef>
              <a:buClr>
                <a:srgbClr val="000000"/>
              </a:buClr>
              <a:buFont typeface="Arial"/>
              <a:buNone/>
            </a:pPr>
            <a:r>
              <a:rPr lang="en-US" sz="2000"/>
              <a:t>(Gaussian distribution)</a:t>
            </a:r>
          </a:p>
          <a:p>
            <a:pPr indent="-42003" lvl="0" marL="189006">
              <a:spcBef>
                <a:spcPts val="0"/>
              </a:spcBef>
              <a:buNone/>
            </a:pPr>
            <a:r>
              <a:t/>
            </a:r>
            <a:endParaRPr/>
          </a:p>
        </p:txBody>
      </p:sp>
      <p:grpSp>
        <p:nvGrpSpPr>
          <p:cNvPr id="302" name="Shape 302"/>
          <p:cNvGrpSpPr/>
          <p:nvPr/>
        </p:nvGrpSpPr>
        <p:grpSpPr>
          <a:xfrm>
            <a:off x="4960991" y="2398764"/>
            <a:ext cx="4289070" cy="4072839"/>
            <a:chOff x="5948474" y="4040709"/>
            <a:chExt cx="3322800" cy="3198900"/>
          </a:xfrm>
        </p:grpSpPr>
        <p:sp>
          <p:nvSpPr>
            <p:cNvPr id="303" name="Shape 303"/>
            <p:cNvSpPr/>
            <p:nvPr/>
          </p:nvSpPr>
          <p:spPr>
            <a:xfrm>
              <a:off x="5948474" y="4040709"/>
              <a:ext cx="3322800" cy="3198900"/>
            </a:xfrm>
            <a:prstGeom prst="ellipse">
              <a:avLst/>
            </a:prstGeom>
            <a:solidFill>
              <a:srgbClr val="FF0000"/>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lang="en-US" sz="1800">
                  <a:solidFill>
                    <a:schemeClr val="lt1"/>
                  </a:solidFill>
                </a:rPr>
                <a:t>zz</a:t>
              </a:r>
            </a:p>
          </p:txBody>
        </p:sp>
        <p:sp>
          <p:nvSpPr>
            <p:cNvPr id="304" name="Shape 304"/>
            <p:cNvSpPr/>
            <p:nvPr/>
          </p:nvSpPr>
          <p:spPr>
            <a:xfrm>
              <a:off x="6640203" y="4667982"/>
              <a:ext cx="1926336" cy="1887870"/>
            </a:xfrm>
            <a:prstGeom prst="ellipse">
              <a:avLst/>
            </a:prstGeom>
            <a:solidFill>
              <a:srgbClr val="1B00C0"/>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5" name="Shape 305"/>
            <p:cNvGrpSpPr/>
            <p:nvPr/>
          </p:nvGrpSpPr>
          <p:grpSpPr>
            <a:xfrm>
              <a:off x="6854691" y="4853912"/>
              <a:ext cx="1510500" cy="1361400"/>
              <a:chOff x="6854754" y="4854162"/>
              <a:chExt cx="1510500" cy="1361400"/>
            </a:xfrm>
          </p:grpSpPr>
          <p:sp>
            <p:nvSpPr>
              <p:cNvPr id="306" name="Shape 306"/>
              <p:cNvSpPr/>
              <p:nvPr/>
            </p:nvSpPr>
            <p:spPr>
              <a:xfrm>
                <a:off x="6854754" y="4854162"/>
                <a:ext cx="1510500" cy="1361400"/>
              </a:xfrm>
              <a:prstGeom prst="star5">
                <a:avLst>
                  <a:gd fmla="val 19098" name="adj"/>
                  <a:gd fmla="val 105146" name="hf"/>
                  <a:gd fmla="val 110557" name="vf"/>
                </a:avLst>
              </a:prstGeom>
              <a:solidFill>
                <a:schemeClr val="l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Shape 307"/>
              <p:cNvSpPr/>
              <p:nvPr/>
            </p:nvSpPr>
            <p:spPr>
              <a:xfrm>
                <a:off x="7433725" y="5453212"/>
                <a:ext cx="339300" cy="317400"/>
              </a:xfrm>
              <a:prstGeom prst="ellipse">
                <a:avLst/>
              </a:prstGeom>
              <a:solidFill>
                <a:schemeClr val="dk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grpSp>
      </p:grpSp>
      <p:sp>
        <p:nvSpPr>
          <p:cNvPr id="308" name="Shape 308"/>
          <p:cNvSpPr txBox="1"/>
          <p:nvPr>
            <p:ph type="title"/>
          </p:nvPr>
        </p:nvSpPr>
        <p:spPr>
          <a:xfrm>
            <a:off x="2933775" y="107575"/>
            <a:ext cx="4289100" cy="1240200"/>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5000" u="none" cap="none" strike="noStrike">
                <a:solidFill>
                  <a:schemeClr val="dk1"/>
                </a:solidFill>
                <a:latin typeface="Calibri"/>
                <a:ea typeface="Calibri"/>
                <a:cs typeface="Calibri"/>
                <a:sym typeface="Calibri"/>
              </a:rPr>
              <a:t>Transform Step</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693013" y="-71973"/>
            <a:ext cx="8694600" cy="1232700"/>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Transform</a:t>
            </a:r>
          </a:p>
        </p:txBody>
      </p:sp>
      <p:sp>
        <p:nvSpPr>
          <p:cNvPr id="314" name="Shape 314"/>
          <p:cNvSpPr txBox="1"/>
          <p:nvPr>
            <p:ph idx="1" type="body"/>
          </p:nvPr>
        </p:nvSpPr>
        <p:spPr>
          <a:xfrm>
            <a:off x="315900" y="1160725"/>
            <a:ext cx="9699300" cy="6220500"/>
          </a:xfrm>
          <a:prstGeom prst="rect">
            <a:avLst/>
          </a:prstGeom>
          <a:noFill/>
          <a:ln>
            <a:noFill/>
          </a:ln>
        </p:spPr>
        <p:txBody>
          <a:bodyPr anchorCtr="0" anchor="t" bIns="45700" lIns="91425" rIns="91425" wrap="square" tIns="45700">
            <a:noAutofit/>
          </a:bodyPr>
          <a:lstStyle/>
          <a:p>
            <a:pPr indent="-367123" lvl="0" marL="189006" marR="0" rtl="0" algn="l">
              <a:lnSpc>
                <a:spcPct val="70000"/>
              </a:lnSpc>
              <a:spcBef>
                <a:spcPts val="0"/>
              </a:spcBef>
              <a:spcAft>
                <a:spcPts val="0"/>
              </a:spcAft>
              <a:buClr>
                <a:srgbClr val="1B00C0"/>
              </a:buClr>
              <a:buSzPts val="2805"/>
              <a:buFont typeface="Arial"/>
              <a:buNone/>
            </a:pPr>
            <a:r>
              <a:rPr b="0" i="0" lang="en-US" sz="2805" u="none" cap="none" strike="noStrike">
                <a:solidFill>
                  <a:srgbClr val="1B00C0"/>
                </a:solidFill>
                <a:latin typeface="Calibri"/>
                <a:ea typeface="Calibri"/>
                <a:cs typeface="Calibri"/>
                <a:sym typeface="Calibri"/>
              </a:rPr>
              <a:t>&lt;Transform name=(string) chain=(string) box_size=(float) move_distance=(float) angle=(float) cycles=(int) repeats=(int) temperature=(float)/&gt;</a:t>
            </a:r>
          </a:p>
          <a:p>
            <a:pPr indent="-269841" lvl="0" marL="189006" marR="0" rtl="0" algn="l">
              <a:lnSpc>
                <a:spcPct val="70000"/>
              </a:lnSpc>
              <a:spcBef>
                <a:spcPts val="827"/>
              </a:spcBef>
              <a:spcAft>
                <a:spcPts val="0"/>
              </a:spcAft>
              <a:buClr>
                <a:schemeClr val="dk1"/>
              </a:buClr>
              <a:buSzPts val="1273"/>
              <a:buFont typeface="Arial"/>
              <a:buNone/>
            </a:pPr>
            <a:r>
              <a:t/>
            </a:r>
            <a:endParaRPr b="0" i="0" sz="1273" u="none" cap="none" strike="noStrike">
              <a:solidFill>
                <a:schemeClr val="dk1"/>
              </a:solidFill>
              <a:latin typeface="Calibri"/>
              <a:ea typeface="Calibri"/>
              <a:cs typeface="Calibri"/>
              <a:sym typeface="Calibri"/>
            </a:endParaRPr>
          </a:p>
          <a:p>
            <a:pPr indent="-178117" lvl="0" marL="0" marR="0" rtl="0" algn="l">
              <a:lnSpc>
                <a:spcPct val="70000"/>
              </a:lnSpc>
              <a:spcBef>
                <a:spcPts val="827"/>
              </a:spcBef>
              <a:spcAft>
                <a:spcPts val="0"/>
              </a:spcAft>
              <a:buClr>
                <a:schemeClr val="dk1"/>
              </a:buClr>
              <a:buSzPts val="2805"/>
              <a:buFont typeface="Arial"/>
              <a:buNone/>
            </a:pPr>
            <a:r>
              <a:rPr b="0" i="0" lang="en-US" sz="2400" u="sng" cap="none" strike="noStrike">
                <a:solidFill>
                  <a:schemeClr val="dk1"/>
                </a:solidFill>
                <a:latin typeface="Calibri"/>
                <a:ea typeface="Calibri"/>
                <a:cs typeface="Calibri"/>
                <a:sym typeface="Calibri"/>
              </a:rPr>
              <a:t>Monte Carlo transformation of ligand in grid</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Chain: Ligand chain to move</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Box_size: Distance from starting position to restrain ligand center </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Move_distance: Max translational distance of a single move</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Angle: Max angular rotation of a single move </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Cycles: Number of Monte Carlo steps to perform</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Repeats: Number of times to perform cycles from starting position </a:t>
            </a:r>
          </a:p>
          <a:p>
            <a:pPr indent="279082"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(EX:</a:t>
            </a:r>
            <a:r>
              <a:rPr lang="en-US" sz="2400"/>
              <a:t> </a:t>
            </a:r>
            <a:r>
              <a:rPr b="0" i="0" lang="en-US" sz="2400" u="none" cap="none" strike="noStrike">
                <a:solidFill>
                  <a:schemeClr val="dk1"/>
                </a:solidFill>
                <a:latin typeface="Calibri"/>
                <a:ea typeface="Calibri"/>
                <a:cs typeface="Calibri"/>
                <a:sym typeface="Calibri"/>
              </a:rPr>
              <a:t>3 repeats of 500 cycles means 1500 total steps)</a:t>
            </a:r>
          </a:p>
          <a:p>
            <a:pPr indent="-178117" lvl="0" marL="0" marR="0" rtl="0" algn="l">
              <a:lnSpc>
                <a:spcPct val="70000"/>
              </a:lnSpc>
              <a:spcBef>
                <a:spcPts val="827"/>
              </a:spcBef>
              <a:spcAft>
                <a:spcPts val="0"/>
              </a:spcAft>
              <a:buClr>
                <a:schemeClr val="dk1"/>
              </a:buClr>
              <a:buSzPts val="2805"/>
              <a:buFont typeface="Arial"/>
              <a:buNone/>
            </a:pPr>
            <a:r>
              <a:rPr b="0" i="0" lang="en-US" sz="2400" u="none" cap="none" strike="noStrike">
                <a:solidFill>
                  <a:schemeClr val="dk1"/>
                </a:solidFill>
                <a:latin typeface="Calibri"/>
                <a:ea typeface="Calibri"/>
                <a:cs typeface="Calibri"/>
                <a:sym typeface="Calibri"/>
              </a:rPr>
              <a:t>- Temperature: Factor that controls determining how often an unfavorable move is accepted by Monte Carlo</a:t>
            </a:r>
          </a:p>
          <a:p>
            <a:pPr indent="-189006" lvl="0" marL="189006" marR="0" rtl="0" algn="l">
              <a:lnSpc>
                <a:spcPct val="70000"/>
              </a:lnSpc>
              <a:spcBef>
                <a:spcPts val="827"/>
              </a:spcBef>
              <a:buClr>
                <a:schemeClr val="dk1"/>
              </a:buClr>
              <a:buSzPts val="1273"/>
              <a:buFont typeface="Arial"/>
              <a:buNone/>
            </a:pPr>
            <a:r>
              <a:t/>
            </a:r>
            <a:endParaRPr b="0" i="0" sz="1273"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grpSp>
        <p:nvGrpSpPr>
          <p:cNvPr id="320" name="Shape 320"/>
          <p:cNvGrpSpPr/>
          <p:nvPr/>
        </p:nvGrpSpPr>
        <p:grpSpPr>
          <a:xfrm>
            <a:off x="620714" y="1876267"/>
            <a:ext cx="3657599" cy="5331138"/>
            <a:chOff x="0" y="1430"/>
            <a:chExt cx="3657599" cy="5331138"/>
          </a:xfrm>
        </p:grpSpPr>
        <p:sp>
          <p:nvSpPr>
            <p:cNvPr id="321" name="Shape 321"/>
            <p:cNvSpPr/>
            <p:nvPr/>
          </p:nvSpPr>
          <p:spPr>
            <a:xfrm>
              <a:off x="0" y="1430"/>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22" name="Shape 322"/>
            <p:cNvSpPr txBox="1"/>
            <p:nvPr/>
          </p:nvSpPr>
          <p:spPr>
            <a:xfrm>
              <a:off x="28180" y="29610"/>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Initial placement</a:t>
              </a:r>
            </a:p>
          </p:txBody>
        </p:sp>
        <p:sp>
          <p:nvSpPr>
            <p:cNvPr id="323" name="Shape 323"/>
            <p:cNvSpPr/>
            <p:nvPr/>
          </p:nvSpPr>
          <p:spPr>
            <a:xfrm rot="5400000">
              <a:off x="1643473" y="988273"/>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24" name="Shape 324"/>
            <p:cNvSpPr txBox="1"/>
            <p:nvPr/>
          </p:nvSpPr>
          <p:spPr>
            <a:xfrm>
              <a:off x="1695364" y="1025339"/>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25" name="Shape 325"/>
            <p:cNvSpPr/>
            <p:nvPr/>
          </p:nvSpPr>
          <p:spPr>
            <a:xfrm>
              <a:off x="0" y="1457765"/>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26" name="Shape 326"/>
            <p:cNvSpPr txBox="1"/>
            <p:nvPr/>
          </p:nvSpPr>
          <p:spPr>
            <a:xfrm>
              <a:off x="28180" y="1485945"/>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Transform</a:t>
              </a:r>
            </a:p>
          </p:txBody>
        </p:sp>
        <p:sp>
          <p:nvSpPr>
            <p:cNvPr id="327" name="Shape 327"/>
            <p:cNvSpPr/>
            <p:nvPr/>
          </p:nvSpPr>
          <p:spPr>
            <a:xfrm rot="5400000">
              <a:off x="1643473" y="2444608"/>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28" name="Shape 328"/>
            <p:cNvSpPr txBox="1"/>
            <p:nvPr/>
          </p:nvSpPr>
          <p:spPr>
            <a:xfrm>
              <a:off x="1695364" y="2481674"/>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29" name="Shape 329"/>
            <p:cNvSpPr/>
            <p:nvPr/>
          </p:nvSpPr>
          <p:spPr>
            <a:xfrm>
              <a:off x="0" y="2914101"/>
              <a:ext cx="3657599" cy="962132"/>
            </a:xfrm>
            <a:prstGeom prst="roundRect">
              <a:avLst>
                <a:gd fmla="val 10000"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0" name="Shape 330"/>
            <p:cNvSpPr txBox="1"/>
            <p:nvPr/>
          </p:nvSpPr>
          <p:spPr>
            <a:xfrm>
              <a:off x="28180" y="2942281"/>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Docking Cycles</a:t>
              </a:r>
            </a:p>
          </p:txBody>
        </p:sp>
        <p:sp>
          <p:nvSpPr>
            <p:cNvPr id="331" name="Shape 331"/>
            <p:cNvSpPr/>
            <p:nvPr/>
          </p:nvSpPr>
          <p:spPr>
            <a:xfrm rot="5400000">
              <a:off x="1643473" y="3900944"/>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32" name="Shape 332"/>
            <p:cNvSpPr txBox="1"/>
            <p:nvPr/>
          </p:nvSpPr>
          <p:spPr>
            <a:xfrm>
              <a:off x="1695364" y="3938010"/>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33" name="Shape 333"/>
            <p:cNvSpPr/>
            <p:nvPr/>
          </p:nvSpPr>
          <p:spPr>
            <a:xfrm>
              <a:off x="0" y="4370436"/>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4" name="Shape 334"/>
            <p:cNvSpPr txBox="1"/>
            <p:nvPr/>
          </p:nvSpPr>
          <p:spPr>
            <a:xfrm>
              <a:off x="28180" y="4398616"/>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High res refinement</a:t>
              </a:r>
            </a:p>
          </p:txBody>
        </p:sp>
      </p:grpSp>
      <p:grpSp>
        <p:nvGrpSpPr>
          <p:cNvPr id="335" name="Shape 335"/>
          <p:cNvGrpSpPr/>
          <p:nvPr/>
        </p:nvGrpSpPr>
        <p:grpSpPr>
          <a:xfrm>
            <a:off x="5802313" y="1798637"/>
            <a:ext cx="1676400" cy="1016311"/>
            <a:chOff x="1893709" y="695"/>
            <a:chExt cx="1329094" cy="863911"/>
          </a:xfrm>
        </p:grpSpPr>
        <p:sp>
          <p:nvSpPr>
            <p:cNvPr id="336" name="Shape 336"/>
            <p:cNvSpPr/>
            <p:nvPr/>
          </p:nvSpPr>
          <p:spPr>
            <a:xfrm>
              <a:off x="1893709" y="695"/>
              <a:ext cx="1329094" cy="863911"/>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7" name="Shape 337"/>
            <p:cNvSpPr/>
            <p:nvPr/>
          </p:nvSpPr>
          <p:spPr>
            <a:xfrm>
              <a:off x="1935882" y="42868"/>
              <a:ext cx="1244748" cy="779565"/>
            </a:xfrm>
            <a:prstGeom prst="rect">
              <a:avLst/>
            </a:prstGeom>
            <a:noFill/>
            <a:ln>
              <a:noFill/>
            </a:ln>
          </p:spPr>
          <p:txBody>
            <a:bodyPr anchorCtr="0" anchor="ctr" bIns="57150" lIns="57150" rIns="57150" wrap="square" tIns="5715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Move Ligand</a:t>
              </a:r>
            </a:p>
          </p:txBody>
        </p:sp>
      </p:grpSp>
      <p:grpSp>
        <p:nvGrpSpPr>
          <p:cNvPr id="338" name="Shape 338"/>
          <p:cNvGrpSpPr/>
          <p:nvPr/>
        </p:nvGrpSpPr>
        <p:grpSpPr>
          <a:xfrm>
            <a:off x="4583112" y="3376779"/>
            <a:ext cx="1703838" cy="1107495"/>
            <a:chOff x="1706337" y="1581"/>
            <a:chExt cx="1703838" cy="1107495"/>
          </a:xfrm>
        </p:grpSpPr>
        <p:sp>
          <p:nvSpPr>
            <p:cNvPr id="339" name="Shape 339"/>
            <p:cNvSpPr/>
            <p:nvPr/>
          </p:nvSpPr>
          <p:spPr>
            <a:xfrm>
              <a:off x="1706337" y="1581"/>
              <a:ext cx="1703838" cy="1107495"/>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0" name="Shape 340"/>
            <p:cNvSpPr/>
            <p:nvPr/>
          </p:nvSpPr>
          <p:spPr>
            <a:xfrm>
              <a:off x="1760400" y="55644"/>
              <a:ext cx="1595712" cy="999369"/>
            </a:xfrm>
            <a:prstGeom prst="rect">
              <a:avLst/>
            </a:prstGeom>
            <a:noFill/>
            <a:ln>
              <a:noFill/>
            </a:ln>
          </p:spPr>
          <p:txBody>
            <a:bodyPr anchorCtr="0" anchor="ctr" bIns="76200" lIns="76200" rIns="76200" wrap="square" tIns="7620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Rotamer  Trials</a:t>
              </a:r>
            </a:p>
          </p:txBody>
        </p:sp>
      </p:grpSp>
      <p:grpSp>
        <p:nvGrpSpPr>
          <p:cNvPr id="341" name="Shape 341"/>
          <p:cNvGrpSpPr/>
          <p:nvPr/>
        </p:nvGrpSpPr>
        <p:grpSpPr>
          <a:xfrm>
            <a:off x="7021513" y="3361426"/>
            <a:ext cx="1752599" cy="1122848"/>
            <a:chOff x="262513" y="868289"/>
            <a:chExt cx="2430843" cy="1580048"/>
          </a:xfrm>
        </p:grpSpPr>
        <p:sp>
          <p:nvSpPr>
            <p:cNvPr id="342" name="Shape 342"/>
            <p:cNvSpPr/>
            <p:nvPr/>
          </p:nvSpPr>
          <p:spPr>
            <a:xfrm>
              <a:off x="262513" y="868289"/>
              <a:ext cx="2430843" cy="1580048"/>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3" name="Shape 343"/>
            <p:cNvSpPr/>
            <p:nvPr/>
          </p:nvSpPr>
          <p:spPr>
            <a:xfrm>
              <a:off x="390172" y="948696"/>
              <a:ext cx="2276580" cy="1425784"/>
            </a:xfrm>
            <a:prstGeom prst="rect">
              <a:avLst/>
            </a:prstGeom>
            <a:noFill/>
            <a:ln>
              <a:noFill/>
            </a:ln>
          </p:spPr>
          <p:txBody>
            <a:bodyPr anchorCtr="0" anchor="ctr" bIns="110475" lIns="110475" rIns="110475" wrap="square" tIns="110475">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Full Repack</a:t>
              </a:r>
            </a:p>
          </p:txBody>
        </p:sp>
      </p:grpSp>
      <p:grpSp>
        <p:nvGrpSpPr>
          <p:cNvPr id="344" name="Shape 344"/>
          <p:cNvGrpSpPr/>
          <p:nvPr/>
        </p:nvGrpSpPr>
        <p:grpSpPr>
          <a:xfrm>
            <a:off x="5497512" y="6523037"/>
            <a:ext cx="2514600" cy="685800"/>
            <a:chOff x="0" y="196272"/>
            <a:chExt cx="5116513" cy="3325732"/>
          </a:xfrm>
        </p:grpSpPr>
        <p:sp>
          <p:nvSpPr>
            <p:cNvPr id="345" name="Shape 345"/>
            <p:cNvSpPr/>
            <p:nvPr/>
          </p:nvSpPr>
          <p:spPr>
            <a:xfrm>
              <a:off x="0" y="196272"/>
              <a:ext cx="5116513" cy="3325732"/>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6" name="Shape 346"/>
            <p:cNvSpPr/>
            <p:nvPr/>
          </p:nvSpPr>
          <p:spPr>
            <a:xfrm>
              <a:off x="162348" y="358620"/>
              <a:ext cx="4791814" cy="3001035"/>
            </a:xfrm>
            <a:prstGeom prst="rect">
              <a:avLst/>
            </a:prstGeom>
            <a:noFill/>
            <a:ln>
              <a:noFill/>
            </a:ln>
          </p:spPr>
          <p:txBody>
            <a:bodyPr anchorCtr="0" anchor="ctr" bIns="232400" lIns="232400" rIns="232400" wrap="square" tIns="23240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Accept/Reject</a:t>
              </a:r>
            </a:p>
          </p:txBody>
        </p:sp>
      </p:grpSp>
      <p:sp>
        <p:nvSpPr>
          <p:cNvPr id="347" name="Shape 347"/>
          <p:cNvSpPr/>
          <p:nvPr/>
        </p:nvSpPr>
        <p:spPr>
          <a:xfrm rot="10596860">
            <a:off x="8209661" y="1839071"/>
            <a:ext cx="1523960" cy="5212913"/>
          </a:xfrm>
          <a:prstGeom prst="curvedRightArrow">
            <a:avLst>
              <a:gd fmla="val 25000" name="adj1"/>
              <a:gd fmla="val 50000" name="adj2"/>
              <a:gd fmla="val 25000" name="adj3"/>
            </a:avLst>
          </a:prstGeom>
          <a:solidFill>
            <a:schemeClr val="accen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8" name="Shape 348"/>
          <p:cNvSpPr/>
          <p:nvPr/>
        </p:nvSpPr>
        <p:spPr>
          <a:xfrm rot="3756903">
            <a:off x="6950710" y="2874755"/>
            <a:ext cx="595974"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Shape 349"/>
          <p:cNvSpPr/>
          <p:nvPr/>
        </p:nvSpPr>
        <p:spPr>
          <a:xfrm rot="6891850">
            <a:off x="5829004" y="2901278"/>
            <a:ext cx="617548"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Shape 350"/>
          <p:cNvSpPr/>
          <p:nvPr/>
        </p:nvSpPr>
        <p:spPr>
          <a:xfrm rot="6509286">
            <a:off x="6996387" y="4512282"/>
            <a:ext cx="533400"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1" name="Shape 351"/>
          <p:cNvSpPr/>
          <p:nvPr/>
        </p:nvSpPr>
        <p:spPr>
          <a:xfrm rot="3989303">
            <a:off x="5853387" y="4523374"/>
            <a:ext cx="533400"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2" name="Shape 352"/>
          <p:cNvGrpSpPr/>
          <p:nvPr/>
        </p:nvGrpSpPr>
        <p:grpSpPr>
          <a:xfrm>
            <a:off x="4583112" y="4999037"/>
            <a:ext cx="4572000" cy="838200"/>
            <a:chOff x="0" y="196272"/>
            <a:chExt cx="5116513" cy="3325732"/>
          </a:xfrm>
        </p:grpSpPr>
        <p:sp>
          <p:nvSpPr>
            <p:cNvPr id="353" name="Shape 353"/>
            <p:cNvSpPr/>
            <p:nvPr/>
          </p:nvSpPr>
          <p:spPr>
            <a:xfrm>
              <a:off x="0" y="196272"/>
              <a:ext cx="5116513" cy="3325732"/>
            </a:xfrm>
            <a:prstGeom prst="roundRect">
              <a:avLst>
                <a:gd fmla="val 16667"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4" name="Shape 354"/>
            <p:cNvSpPr/>
            <p:nvPr/>
          </p:nvSpPr>
          <p:spPr>
            <a:xfrm>
              <a:off x="1" y="358623"/>
              <a:ext cx="5031238" cy="3001035"/>
            </a:xfrm>
            <a:prstGeom prst="rect">
              <a:avLst/>
            </a:prstGeom>
            <a:noFill/>
            <a:ln>
              <a:noFill/>
            </a:ln>
          </p:spPr>
          <p:txBody>
            <a:bodyPr anchorCtr="0" anchor="ctr" bIns="232400" lIns="232400" rIns="232400" wrap="square" tIns="232400">
              <a:noAutofit/>
            </a:bodyPr>
            <a:lstStyle/>
            <a:p>
              <a:pPr indent="0" lvl="0" marL="0" marR="0" rtl="0" algn="ctr">
                <a:lnSpc>
                  <a:spcPct val="90000"/>
                </a:lnSpc>
                <a:spcBef>
                  <a:spcPts val="0"/>
                </a:spcBef>
                <a:spcAft>
                  <a:spcPts val="0"/>
                </a:spcAft>
                <a:buNone/>
              </a:pPr>
              <a:r>
                <a:rPr lang="en-US" sz="2400">
                  <a:solidFill>
                    <a:schemeClr val="lt1"/>
                  </a:solidFill>
                  <a:latin typeface="Arial"/>
                  <a:ea typeface="Arial"/>
                  <a:cs typeface="Arial"/>
                  <a:sym typeface="Arial"/>
                </a:rPr>
                <a:t>Gradient-based Minimization (side chain, ligand)</a:t>
              </a:r>
            </a:p>
          </p:txBody>
        </p:sp>
      </p:grpSp>
      <p:sp>
        <p:nvSpPr>
          <p:cNvPr id="355" name="Shape 355"/>
          <p:cNvSpPr/>
          <p:nvPr/>
        </p:nvSpPr>
        <p:spPr>
          <a:xfrm rot="5400000">
            <a:off x="6456825" y="6020924"/>
            <a:ext cx="595974" cy="3810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Shape 356"/>
          <p:cNvSpPr txBox="1"/>
          <p:nvPr/>
        </p:nvSpPr>
        <p:spPr>
          <a:xfrm>
            <a:off x="655639" y="390526"/>
            <a:ext cx="9070975" cy="1171575"/>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spcAft>
                <a:spcPts val="0"/>
              </a:spcAft>
              <a:buClr>
                <a:schemeClr val="dk1"/>
              </a:buClr>
              <a:buSzPts val="6000"/>
              <a:buFont typeface="Calibri"/>
              <a:buNone/>
            </a:pPr>
            <a:r>
              <a:rPr lang="en-US" sz="6000">
                <a:solidFill>
                  <a:schemeClr val="dk1"/>
                </a:solidFill>
                <a:latin typeface="Calibri"/>
                <a:ea typeface="Calibri"/>
                <a:cs typeface="Calibri"/>
                <a:sym typeface="Calibri"/>
              </a:rPr>
              <a:t>RosettaLigand Algorithm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693043" y="122237"/>
            <a:ext cx="8694539" cy="1461188"/>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5000" u="none" cap="none" strike="noStrike">
                <a:solidFill>
                  <a:schemeClr val="dk1"/>
                </a:solidFill>
                <a:latin typeface="Calibri"/>
                <a:ea typeface="Calibri"/>
                <a:cs typeface="Calibri"/>
                <a:sym typeface="Calibri"/>
              </a:rPr>
              <a:t>Ligand Docking and Rosetta</a:t>
            </a:r>
          </a:p>
        </p:txBody>
      </p:sp>
      <p:pic>
        <p:nvPicPr>
          <p:cNvPr descr="LizGPCRDock.gif" id="97" name="Shape 97"/>
          <p:cNvPicPr preferRelativeResize="0"/>
          <p:nvPr>
            <p:ph idx="1" type="body"/>
          </p:nvPr>
        </p:nvPicPr>
        <p:blipFill rotWithShape="1">
          <a:blip r:embed="rId3">
            <a:alphaModFix/>
          </a:blip>
          <a:srcRect b="0" l="0" r="0" t="0"/>
          <a:stretch/>
        </p:blipFill>
        <p:spPr>
          <a:xfrm>
            <a:off x="1763712" y="1951037"/>
            <a:ext cx="6237768" cy="4876800"/>
          </a:xfrm>
          <a:prstGeom prst="rect">
            <a:avLst/>
          </a:prstGeom>
          <a:noFill/>
          <a:ln>
            <a:noFill/>
          </a:ln>
        </p:spPr>
      </p:pic>
      <p:sp>
        <p:nvSpPr>
          <p:cNvPr id="98" name="Shape 98"/>
          <p:cNvSpPr txBox="1"/>
          <p:nvPr/>
        </p:nvSpPr>
        <p:spPr>
          <a:xfrm>
            <a:off x="-1" y="6959511"/>
            <a:ext cx="10080625"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K. J. Gregory </a:t>
            </a:r>
            <a:r>
              <a:rPr b="0" i="1" lang="en-US" sz="1200" u="none" cap="none" strike="noStrike">
                <a:solidFill>
                  <a:schemeClr val="dk1"/>
                </a:solidFill>
                <a:latin typeface="Arial"/>
                <a:ea typeface="Arial"/>
                <a:cs typeface="Arial"/>
                <a:sym typeface="Arial"/>
              </a:rPr>
              <a:t>et al.</a:t>
            </a:r>
            <a:r>
              <a:rPr b="0" i="0" lang="en-US" sz="1200" u="none" cap="none" strike="noStrike">
                <a:solidFill>
                  <a:schemeClr val="dk1"/>
                </a:solidFill>
                <a:latin typeface="Arial"/>
                <a:ea typeface="Arial"/>
                <a:cs typeface="Arial"/>
                <a:sym typeface="Arial"/>
              </a:rPr>
              <a:t>, Probing the metabotropic glutamate receptor 5 (mGlu5) positive allosteric modulator (PAM) binding pocket: discovery of point mutations that engender a “molecular switch” in PAM pharmacology., </a:t>
            </a:r>
            <a:r>
              <a:rPr b="0" i="1" lang="en-US" sz="1200" u="none" cap="none" strike="noStrike">
                <a:solidFill>
                  <a:schemeClr val="dk1"/>
                </a:solidFill>
                <a:latin typeface="Arial"/>
                <a:ea typeface="Arial"/>
                <a:cs typeface="Arial"/>
                <a:sym typeface="Arial"/>
              </a:rPr>
              <a:t>Molecular pharmacology</a:t>
            </a:r>
            <a:r>
              <a:rPr b="0" i="0" lang="en-US" sz="1200" u="none" cap="none" strike="noStrike">
                <a:solidFill>
                  <a:schemeClr val="dk1"/>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83</a:t>
            </a:r>
            <a:r>
              <a:rPr b="0" i="0" lang="en-US" sz="1200" u="none" cap="none" strike="noStrike">
                <a:solidFill>
                  <a:schemeClr val="dk1"/>
                </a:solidFill>
                <a:latin typeface="Arial"/>
                <a:ea typeface="Arial"/>
                <a:cs typeface="Arial"/>
                <a:sym typeface="Arial"/>
              </a:rPr>
              <a:t>, 991–1006 (2013).</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grpSp>
        <p:nvGrpSpPr>
          <p:cNvPr id="362" name="Shape 362"/>
          <p:cNvGrpSpPr/>
          <p:nvPr/>
        </p:nvGrpSpPr>
        <p:grpSpPr>
          <a:xfrm>
            <a:off x="620714" y="1876267"/>
            <a:ext cx="3657599" cy="5331138"/>
            <a:chOff x="0" y="1430"/>
            <a:chExt cx="3657599" cy="5331138"/>
          </a:xfrm>
        </p:grpSpPr>
        <p:sp>
          <p:nvSpPr>
            <p:cNvPr id="363" name="Shape 363"/>
            <p:cNvSpPr/>
            <p:nvPr/>
          </p:nvSpPr>
          <p:spPr>
            <a:xfrm>
              <a:off x="0" y="1430"/>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64" name="Shape 364"/>
            <p:cNvSpPr txBox="1"/>
            <p:nvPr/>
          </p:nvSpPr>
          <p:spPr>
            <a:xfrm>
              <a:off x="28180" y="29610"/>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Initial placement</a:t>
              </a:r>
            </a:p>
          </p:txBody>
        </p:sp>
        <p:sp>
          <p:nvSpPr>
            <p:cNvPr id="365" name="Shape 365"/>
            <p:cNvSpPr/>
            <p:nvPr/>
          </p:nvSpPr>
          <p:spPr>
            <a:xfrm rot="5400000">
              <a:off x="1643473" y="988273"/>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66" name="Shape 366"/>
            <p:cNvSpPr txBox="1"/>
            <p:nvPr/>
          </p:nvSpPr>
          <p:spPr>
            <a:xfrm>
              <a:off x="1695364" y="1025339"/>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67" name="Shape 367"/>
            <p:cNvSpPr/>
            <p:nvPr/>
          </p:nvSpPr>
          <p:spPr>
            <a:xfrm>
              <a:off x="0" y="1457765"/>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68" name="Shape 368"/>
            <p:cNvSpPr txBox="1"/>
            <p:nvPr/>
          </p:nvSpPr>
          <p:spPr>
            <a:xfrm>
              <a:off x="28180" y="1485945"/>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Transform</a:t>
              </a:r>
            </a:p>
          </p:txBody>
        </p:sp>
        <p:sp>
          <p:nvSpPr>
            <p:cNvPr id="369" name="Shape 369"/>
            <p:cNvSpPr/>
            <p:nvPr/>
          </p:nvSpPr>
          <p:spPr>
            <a:xfrm rot="5400000">
              <a:off x="1643473" y="2444608"/>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70" name="Shape 370"/>
            <p:cNvSpPr txBox="1"/>
            <p:nvPr/>
          </p:nvSpPr>
          <p:spPr>
            <a:xfrm>
              <a:off x="1695364" y="2481674"/>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71" name="Shape 371"/>
            <p:cNvSpPr/>
            <p:nvPr/>
          </p:nvSpPr>
          <p:spPr>
            <a:xfrm>
              <a:off x="0" y="2914101"/>
              <a:ext cx="3657599" cy="962132"/>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72" name="Shape 372"/>
            <p:cNvSpPr txBox="1"/>
            <p:nvPr/>
          </p:nvSpPr>
          <p:spPr>
            <a:xfrm>
              <a:off x="28180" y="2942281"/>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Docking Cycles</a:t>
              </a:r>
            </a:p>
          </p:txBody>
        </p:sp>
        <p:sp>
          <p:nvSpPr>
            <p:cNvPr id="373" name="Shape 373"/>
            <p:cNvSpPr/>
            <p:nvPr/>
          </p:nvSpPr>
          <p:spPr>
            <a:xfrm rot="5400000">
              <a:off x="1643473" y="3900944"/>
              <a:ext cx="370651" cy="444782"/>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374" name="Shape 374"/>
            <p:cNvSpPr txBox="1"/>
            <p:nvPr/>
          </p:nvSpPr>
          <p:spPr>
            <a:xfrm>
              <a:off x="1695364" y="3938010"/>
              <a:ext cx="266870" cy="259456"/>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375" name="Shape 375"/>
            <p:cNvSpPr/>
            <p:nvPr/>
          </p:nvSpPr>
          <p:spPr>
            <a:xfrm>
              <a:off x="0" y="4370436"/>
              <a:ext cx="3657599" cy="962132"/>
            </a:xfrm>
            <a:prstGeom prst="roundRect">
              <a:avLst>
                <a:gd fmla="val 10000"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76" name="Shape 376"/>
            <p:cNvSpPr txBox="1"/>
            <p:nvPr/>
          </p:nvSpPr>
          <p:spPr>
            <a:xfrm>
              <a:off x="28180" y="4398616"/>
              <a:ext cx="3601239" cy="905772"/>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High res refinement</a:t>
              </a:r>
            </a:p>
          </p:txBody>
        </p:sp>
      </p:grpSp>
      <p:grpSp>
        <p:nvGrpSpPr>
          <p:cNvPr id="377" name="Shape 377"/>
          <p:cNvGrpSpPr/>
          <p:nvPr/>
        </p:nvGrpSpPr>
        <p:grpSpPr>
          <a:xfrm>
            <a:off x="4735512" y="2941637"/>
            <a:ext cx="4800600" cy="2743200"/>
            <a:chOff x="1706337" y="1581"/>
            <a:chExt cx="1703838" cy="1107495"/>
          </a:xfrm>
        </p:grpSpPr>
        <p:sp>
          <p:nvSpPr>
            <p:cNvPr id="378" name="Shape 378"/>
            <p:cNvSpPr/>
            <p:nvPr/>
          </p:nvSpPr>
          <p:spPr>
            <a:xfrm>
              <a:off x="1706337" y="1581"/>
              <a:ext cx="1703838" cy="1107495"/>
            </a:xfrm>
            <a:prstGeom prst="roundRect">
              <a:avLst>
                <a:gd fmla="val 16667" name="adj"/>
              </a:avLst>
            </a:prstGeom>
            <a:solidFill>
              <a:schemeClr val="accent2"/>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79" name="Shape 379"/>
            <p:cNvSpPr/>
            <p:nvPr/>
          </p:nvSpPr>
          <p:spPr>
            <a:xfrm>
              <a:off x="1760400" y="55644"/>
              <a:ext cx="1595712" cy="999369"/>
            </a:xfrm>
            <a:prstGeom prst="rect">
              <a:avLst/>
            </a:prstGeom>
            <a:solidFill>
              <a:schemeClr val="accent2"/>
            </a:solidFill>
            <a:ln>
              <a:noFill/>
            </a:ln>
          </p:spPr>
          <p:txBody>
            <a:bodyPr anchorCtr="0" anchor="ctr" bIns="76200" lIns="76200" rIns="76200" wrap="square" tIns="76200">
              <a:noAutofit/>
            </a:bodyPr>
            <a:lstStyle/>
            <a:p>
              <a:pPr indent="0" lvl="0" marL="0" marR="0" rtl="0" algn="ctr">
                <a:lnSpc>
                  <a:spcPct val="90000"/>
                </a:lnSpc>
                <a:spcBef>
                  <a:spcPts val="0"/>
                </a:spcBef>
                <a:spcAft>
                  <a:spcPts val="0"/>
                </a:spcAft>
                <a:buNone/>
              </a:pPr>
              <a:r>
                <a:rPr lang="en-US" sz="3600">
                  <a:solidFill>
                    <a:schemeClr val="lt1"/>
                  </a:solidFill>
                </a:rPr>
                <a:t>Gradient Based Minimization of side-chain and backbone torsion angles</a:t>
              </a:r>
            </a:p>
          </p:txBody>
        </p:sp>
      </p:grpSp>
      <p:sp>
        <p:nvSpPr>
          <p:cNvPr id="380" name="Shape 380"/>
          <p:cNvSpPr txBox="1"/>
          <p:nvPr/>
        </p:nvSpPr>
        <p:spPr>
          <a:xfrm>
            <a:off x="655639" y="390526"/>
            <a:ext cx="9070975" cy="1171575"/>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spcAft>
                <a:spcPts val="0"/>
              </a:spcAft>
              <a:buClr>
                <a:schemeClr val="dk1"/>
              </a:buClr>
              <a:buSzPts val="6000"/>
              <a:buFont typeface="Calibri"/>
              <a:buNone/>
            </a:pPr>
            <a:r>
              <a:rPr lang="en-US" sz="6000">
                <a:solidFill>
                  <a:schemeClr val="dk1"/>
                </a:solidFill>
                <a:latin typeface="Calibri"/>
                <a:ea typeface="Calibri"/>
                <a:cs typeface="Calibri"/>
                <a:sym typeface="Calibri"/>
              </a:rPr>
              <a:t>RosettaLigand Algorithm</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693050" y="-99200"/>
            <a:ext cx="8694600" cy="1096200"/>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HighResDocker</a:t>
            </a:r>
          </a:p>
        </p:txBody>
      </p:sp>
      <p:sp>
        <p:nvSpPr>
          <p:cNvPr id="386" name="Shape 386"/>
          <p:cNvSpPr txBox="1"/>
          <p:nvPr>
            <p:ph idx="1" type="body"/>
          </p:nvPr>
        </p:nvSpPr>
        <p:spPr>
          <a:xfrm>
            <a:off x="504025" y="1086325"/>
            <a:ext cx="9511200" cy="6137400"/>
          </a:xfrm>
          <a:prstGeom prst="rect">
            <a:avLst/>
          </a:prstGeom>
          <a:noFill/>
          <a:ln>
            <a:noFill/>
          </a:ln>
        </p:spPr>
        <p:txBody>
          <a:bodyPr anchorCtr="0" anchor="t" bIns="45700" lIns="91425" rIns="91425" wrap="square" tIns="45700">
            <a:noAutofit/>
          </a:bodyPr>
          <a:lstStyle/>
          <a:p>
            <a:pPr indent="-390745" lvl="0" marL="189006" marR="0" rtl="0" algn="l">
              <a:lnSpc>
                <a:spcPct val="70000"/>
              </a:lnSpc>
              <a:spcBef>
                <a:spcPts val="0"/>
              </a:spcBef>
              <a:spcAft>
                <a:spcPts val="0"/>
              </a:spcAft>
              <a:buClr>
                <a:srgbClr val="1B00C0"/>
              </a:buClr>
              <a:buSzPts val="3177"/>
              <a:buFont typeface="Arial"/>
              <a:buNone/>
            </a:pPr>
            <a:r>
              <a:rPr b="0" i="0" lang="en-US" sz="3177" u="none" cap="none" strike="noStrike">
                <a:solidFill>
                  <a:srgbClr val="1B00C0"/>
                </a:solidFill>
                <a:latin typeface="Calibri"/>
                <a:ea typeface="Calibri"/>
                <a:cs typeface="Calibri"/>
                <a:sym typeface="Calibri"/>
              </a:rPr>
              <a:t>&lt;HighResDocker name=(string) cycles=(int) repack_every_Nth=(int) scorefxn=(string) movemap_builder=(string) resfile=(string)/&gt;</a:t>
            </a:r>
          </a:p>
          <a:p>
            <a:pPr indent="-390745" lvl="0" marL="189006" marR="0" rtl="0" algn="l">
              <a:lnSpc>
                <a:spcPct val="70000"/>
              </a:lnSpc>
              <a:spcBef>
                <a:spcPts val="0"/>
              </a:spcBef>
              <a:spcAft>
                <a:spcPts val="0"/>
              </a:spcAft>
              <a:buClr>
                <a:srgbClr val="1B00C0"/>
              </a:buClr>
              <a:buSzPts val="3177"/>
              <a:buFont typeface="Arial"/>
              <a:buNone/>
            </a:pPr>
            <a:r>
              <a:t/>
            </a:r>
            <a:endParaRPr sz="3177">
              <a:solidFill>
                <a:srgbClr val="1B00C0"/>
              </a:solidFill>
            </a:endParaRPr>
          </a:p>
          <a:p>
            <a:pPr indent="-196850" lvl="0" marL="0" marR="0" rtl="0" algn="l">
              <a:lnSpc>
                <a:spcPct val="70000"/>
              </a:lnSpc>
              <a:spcBef>
                <a:spcPts val="827"/>
              </a:spcBef>
              <a:spcAft>
                <a:spcPts val="0"/>
              </a:spcAft>
              <a:buClr>
                <a:schemeClr val="dk1"/>
              </a:buClr>
              <a:buSzPts val="3100"/>
              <a:buFont typeface="Arial"/>
              <a:buNone/>
            </a:pPr>
            <a:r>
              <a:rPr b="0" i="0" lang="en-US" sz="2400" u="sng" cap="none" strike="noStrike">
                <a:solidFill>
                  <a:schemeClr val="dk1"/>
                </a:solidFill>
                <a:latin typeface="Calibri"/>
                <a:ea typeface="Calibri"/>
                <a:cs typeface="Calibri"/>
                <a:sym typeface="Calibri"/>
              </a:rPr>
              <a:t>Atomistic Monte Carlo refinement of ligand and sidechain conformations</a:t>
            </a:r>
          </a:p>
          <a:p>
            <a:pPr indent="-356328" lvl="0" marL="189006" marR="0" rtl="0" algn="l">
              <a:lnSpc>
                <a:spcPct val="70000"/>
              </a:lnSpc>
              <a:spcBef>
                <a:spcPts val="827"/>
              </a:spcBef>
              <a:spcAft>
                <a:spcPts val="0"/>
              </a:spcAft>
              <a:buClr>
                <a:schemeClr val="dk1"/>
              </a:buClr>
              <a:buSzPts val="2635"/>
              <a:buFont typeface="Arial"/>
              <a:buNone/>
            </a:pPr>
            <a:r>
              <a:rPr b="0" i="0" lang="en-US" sz="2400" u="none" cap="none" strike="noStrike">
                <a:solidFill>
                  <a:schemeClr val="dk1"/>
                </a:solidFill>
                <a:latin typeface="Calibri"/>
                <a:ea typeface="Calibri"/>
                <a:cs typeface="Calibri"/>
                <a:sym typeface="Calibri"/>
              </a:rPr>
              <a:t>cycles: number of rotamer trials or repack steps (coupled w/small ligand movements). </a:t>
            </a:r>
          </a:p>
          <a:p>
            <a:pPr indent="-356328" lvl="0" marL="189006" marR="0" rtl="0" algn="l">
              <a:lnSpc>
                <a:spcPct val="70000"/>
              </a:lnSpc>
              <a:spcBef>
                <a:spcPts val="827"/>
              </a:spcBef>
              <a:spcAft>
                <a:spcPts val="0"/>
              </a:spcAft>
              <a:buClr>
                <a:schemeClr val="dk1"/>
              </a:buClr>
              <a:buSzPts val="2635"/>
              <a:buFont typeface="Arial"/>
              <a:buNone/>
            </a:pPr>
            <a:r>
              <a:rPr b="0" i="0" lang="en-US" sz="2400" u="none" cap="none" strike="noStrike">
                <a:solidFill>
                  <a:schemeClr val="dk1"/>
                </a:solidFill>
                <a:latin typeface="Calibri"/>
                <a:ea typeface="Calibri"/>
                <a:cs typeface="Calibri"/>
                <a:sym typeface="Calibri"/>
              </a:rPr>
              <a:t>repack_every_Nth:  full repacks are interspersed with rotamer trials</a:t>
            </a:r>
          </a:p>
          <a:p>
            <a:pPr indent="-356328" lvl="0" marL="189006" marR="0" rtl="0" algn="l">
              <a:lnSpc>
                <a:spcPct val="70000"/>
              </a:lnSpc>
              <a:spcBef>
                <a:spcPts val="827"/>
              </a:spcBef>
              <a:spcAft>
                <a:spcPts val="0"/>
              </a:spcAft>
              <a:buClr>
                <a:schemeClr val="dk1"/>
              </a:buClr>
              <a:buSzPts val="2635"/>
              <a:buFont typeface="Arial"/>
              <a:buNone/>
            </a:pPr>
            <a:r>
              <a:rPr b="0" i="0" lang="en-US" sz="2400" u="none" cap="none" strike="noStrike">
                <a:solidFill>
                  <a:schemeClr val="dk1"/>
                </a:solidFill>
                <a:latin typeface="Calibri"/>
                <a:ea typeface="Calibri"/>
                <a:cs typeface="Calibri"/>
                <a:sym typeface="Calibri"/>
              </a:rPr>
              <a:t>scorefxn:  Use a soft repulsive score here.</a:t>
            </a:r>
          </a:p>
          <a:p>
            <a:pPr indent="-356328" lvl="0" marL="189006" marR="0" rtl="0" algn="l">
              <a:lnSpc>
                <a:spcPct val="70000"/>
              </a:lnSpc>
              <a:spcBef>
                <a:spcPts val="827"/>
              </a:spcBef>
              <a:spcAft>
                <a:spcPts val="0"/>
              </a:spcAft>
              <a:buClr>
                <a:schemeClr val="dk1"/>
              </a:buClr>
              <a:buSzPts val="2635"/>
              <a:buFont typeface="Arial"/>
              <a:buNone/>
            </a:pPr>
            <a:r>
              <a:rPr b="0" i="0" lang="en-US" sz="2400" u="none" cap="none" strike="noStrike">
                <a:solidFill>
                  <a:schemeClr val="dk1"/>
                </a:solidFill>
                <a:latin typeface="Calibri"/>
                <a:ea typeface="Calibri"/>
                <a:cs typeface="Calibri"/>
                <a:sym typeface="Calibri"/>
              </a:rPr>
              <a:t>movemap_builder: movemap defined in the LIGAND AREA section</a:t>
            </a:r>
          </a:p>
          <a:p>
            <a:pPr indent="-356328" lvl="0" marL="189006" marR="0" rtl="0" algn="l">
              <a:lnSpc>
                <a:spcPct val="70000"/>
              </a:lnSpc>
              <a:spcBef>
                <a:spcPts val="827"/>
              </a:spcBef>
              <a:buClr>
                <a:schemeClr val="dk1"/>
              </a:buClr>
              <a:buSzPts val="2635"/>
              <a:buFont typeface="Arial"/>
              <a:buNone/>
            </a:pPr>
            <a:r>
              <a:rPr b="0" i="0" lang="en-US" sz="2400" u="none" cap="none" strike="noStrike">
                <a:solidFill>
                  <a:schemeClr val="dk1"/>
                </a:solidFill>
                <a:latin typeface="Calibri"/>
                <a:ea typeface="Calibri"/>
                <a:cs typeface="Calibri"/>
                <a:sym typeface="Calibri"/>
              </a:rPr>
              <a:t>resfile: Specify what rotamer exchanges are possible (including design).  These are restricted to the defined interface region. Can be in options instead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693043" y="198437"/>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FinalMinimizer</a:t>
            </a:r>
          </a:p>
        </p:txBody>
      </p:sp>
      <p:sp>
        <p:nvSpPr>
          <p:cNvPr id="392" name="Shape 392"/>
          <p:cNvSpPr txBox="1"/>
          <p:nvPr>
            <p:ph idx="1" type="body"/>
          </p:nvPr>
        </p:nvSpPr>
        <p:spPr>
          <a:xfrm>
            <a:off x="312500" y="2012425"/>
            <a:ext cx="9538800" cy="5415300"/>
          </a:xfrm>
          <a:prstGeom prst="rect">
            <a:avLst/>
          </a:prstGeom>
          <a:noFill/>
          <a:ln>
            <a:noFill/>
          </a:ln>
        </p:spPr>
        <p:txBody>
          <a:bodyPr anchorCtr="0" anchor="t" bIns="45700" lIns="91425" rIns="91425" wrap="square" tIns="45700">
            <a:noAutofit/>
          </a:bodyPr>
          <a:lstStyle/>
          <a:p>
            <a:pPr indent="-379506" lvl="0" marL="189006" marR="0" rtl="0" algn="l">
              <a:lnSpc>
                <a:spcPct val="90000"/>
              </a:lnSpc>
              <a:spcBef>
                <a:spcPts val="0"/>
              </a:spcBef>
              <a:spcAft>
                <a:spcPts val="0"/>
              </a:spcAft>
              <a:buClr>
                <a:srgbClr val="1B00C0"/>
              </a:buClr>
              <a:buSzPts val="3000"/>
              <a:buFont typeface="Arial"/>
              <a:buNone/>
            </a:pPr>
            <a:r>
              <a:rPr b="0" i="0" lang="en-US" sz="3000" u="none" cap="none" strike="noStrike">
                <a:solidFill>
                  <a:srgbClr val="1B00C0"/>
                </a:solidFill>
                <a:latin typeface="Calibri"/>
                <a:ea typeface="Calibri"/>
                <a:cs typeface="Calibri"/>
                <a:sym typeface="Calibri"/>
              </a:rPr>
              <a:t>&lt;FinalMinimizer name=(string) scorefxn=(string) movemap_builder=(string)&gt;</a:t>
            </a:r>
          </a:p>
          <a:p>
            <a:pPr indent="-336008"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366806" lvl="0" marL="189006" marR="0" rtl="0" algn="l">
              <a:lnSpc>
                <a:spcPct val="90000"/>
              </a:lnSpc>
              <a:spcBef>
                <a:spcPts val="827"/>
              </a:spcBef>
              <a:spcAft>
                <a:spcPts val="0"/>
              </a:spcAft>
              <a:buClr>
                <a:schemeClr val="dk1"/>
              </a:buClr>
              <a:buSzPts val="2800"/>
              <a:buFont typeface="Arial"/>
              <a:buNone/>
            </a:pPr>
            <a:r>
              <a:rPr b="0" i="0" lang="en-US" sz="2400" u="sng" cap="none" strike="noStrike">
                <a:solidFill>
                  <a:schemeClr val="dk1"/>
                </a:solidFill>
                <a:latin typeface="Calibri"/>
                <a:ea typeface="Calibri"/>
                <a:cs typeface="Calibri"/>
                <a:sym typeface="Calibri"/>
              </a:rPr>
              <a:t>Minimize the structure of the docked protein/ligand complex</a:t>
            </a:r>
          </a:p>
          <a:p>
            <a:pPr indent="-366806" lvl="0" marL="189006" marR="0" rtl="0" algn="l">
              <a:lnSpc>
                <a:spcPct val="90000"/>
              </a:lnSpc>
              <a:spcBef>
                <a:spcPts val="827"/>
              </a:spcBef>
              <a:spcAft>
                <a:spcPts val="0"/>
              </a:spcAft>
              <a:buClr>
                <a:schemeClr val="dk1"/>
              </a:buClr>
              <a:buSzPts val="2800"/>
              <a:buFont typeface="Arial"/>
              <a:buNone/>
            </a:pPr>
            <a:r>
              <a:rPr b="0" i="0" lang="en-US" sz="2400" u="none" cap="none" strike="noStrike">
                <a:solidFill>
                  <a:schemeClr val="dk1"/>
                </a:solidFill>
                <a:latin typeface="Calibri"/>
                <a:ea typeface="Calibri"/>
                <a:cs typeface="Calibri"/>
                <a:sym typeface="Calibri"/>
              </a:rPr>
              <a:t>scorefxn: Use a hard repulsive to remove clashes</a:t>
            </a:r>
          </a:p>
          <a:p>
            <a:pPr indent="-366806" lvl="0" marL="189006" marR="0" rtl="0" algn="l">
              <a:lnSpc>
                <a:spcPct val="90000"/>
              </a:lnSpc>
              <a:spcBef>
                <a:spcPts val="827"/>
              </a:spcBef>
              <a:spcAft>
                <a:spcPts val="0"/>
              </a:spcAft>
              <a:buClr>
                <a:schemeClr val="dk1"/>
              </a:buClr>
              <a:buSzPts val="2800"/>
              <a:buFont typeface="Arial"/>
              <a:buNone/>
            </a:pPr>
            <a:r>
              <a:rPr b="0" i="0" lang="en-US" sz="2400" u="none" cap="none" strike="noStrike">
                <a:solidFill>
                  <a:schemeClr val="dk1"/>
                </a:solidFill>
                <a:latin typeface="Calibri"/>
                <a:ea typeface="Calibri"/>
                <a:cs typeface="Calibri"/>
                <a:sym typeface="Calibri"/>
              </a:rPr>
              <a:t>movemap_builder: movemap defined in the LIGAND AREA section</a:t>
            </a:r>
          </a:p>
          <a:p>
            <a:pPr indent="-366806" lvl="0" marL="189006" marR="0" rtl="0" algn="l">
              <a:lnSpc>
                <a:spcPct val="90000"/>
              </a:lnSpc>
              <a:spcBef>
                <a:spcPts val="827"/>
              </a:spcBef>
              <a:spcAft>
                <a:spcPts val="0"/>
              </a:spcAft>
              <a:buClr>
                <a:schemeClr val="dk1"/>
              </a:buClr>
              <a:buSzPts val="2800"/>
              <a:buFont typeface="Arial"/>
              <a:buNone/>
            </a:pPr>
            <a:r>
              <a:t/>
            </a:r>
            <a:endParaRPr sz="2400"/>
          </a:p>
          <a:p>
            <a:pPr indent="-366806" lvl="0" marL="189006" marR="0" rtl="0" algn="l">
              <a:lnSpc>
                <a:spcPct val="90000"/>
              </a:lnSpc>
              <a:spcBef>
                <a:spcPts val="827"/>
              </a:spcBef>
              <a:spcAft>
                <a:spcPts val="0"/>
              </a:spcAft>
              <a:buClr>
                <a:schemeClr val="dk1"/>
              </a:buClr>
              <a:buSzPts val="2800"/>
              <a:buFont typeface="Arial"/>
              <a:buNone/>
            </a:pPr>
            <a:r>
              <a:t/>
            </a:r>
            <a:endParaRPr sz="2400"/>
          </a:p>
          <a:p>
            <a:pPr indent="-366806" lvl="0" marL="189006" marR="0" rtl="0" algn="l">
              <a:lnSpc>
                <a:spcPct val="90000"/>
              </a:lnSpc>
              <a:spcBef>
                <a:spcPts val="827"/>
              </a:spcBef>
              <a:spcAft>
                <a:spcPts val="0"/>
              </a:spcAft>
              <a:buClr>
                <a:schemeClr val="dk1"/>
              </a:buClr>
              <a:buSzPts val="2800"/>
              <a:buFont typeface="Arial"/>
              <a:buNone/>
            </a:pPr>
            <a:r>
              <a:t/>
            </a:r>
            <a:endParaRPr sz="2400"/>
          </a:p>
          <a:p>
            <a:pPr indent="-189006"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89006" lvl="0" marL="189006" marR="0" rtl="0" algn="l">
              <a:lnSpc>
                <a:spcPct val="90000"/>
              </a:lnSpc>
              <a:spcBef>
                <a:spcPts val="827"/>
              </a:spcBef>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693043" y="402483"/>
            <a:ext cx="8694539" cy="1461188"/>
          </a:xfrm>
          <a:prstGeom prst="rect">
            <a:avLst/>
          </a:prstGeom>
          <a:noFill/>
          <a:ln>
            <a:noFill/>
          </a:ln>
        </p:spPr>
        <p:txBody>
          <a:bodyPr anchorCtr="0" anchor="ctr" bIns="45700" lIns="91425" rIns="91425" wrap="square" tIns="45700">
            <a:noAutofit/>
          </a:bodyPr>
          <a:lstStyle/>
          <a:p>
            <a:pPr indent="-254000" lvl="0" marL="0" marR="0" rtl="0" algn="ctr">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398" name="Shape 398"/>
          <p:cNvSpPr txBox="1"/>
          <p:nvPr>
            <p:ph idx="1" type="body"/>
          </p:nvPr>
        </p:nvSpPr>
        <p:spPr>
          <a:xfrm>
            <a:off x="693043" y="2012414"/>
            <a:ext cx="8694539" cy="4796544"/>
          </a:xfrm>
          <a:prstGeom prst="rect">
            <a:avLst/>
          </a:prstGeom>
          <a:noFill/>
          <a:ln>
            <a:noFill/>
          </a:ln>
        </p:spPr>
        <p:txBody>
          <a:bodyPr anchorCtr="0" anchor="t" bIns="45700" lIns="91425" rIns="91425" wrap="square" tIns="45700">
            <a:noAutofit/>
          </a:bodyPr>
          <a:lstStyle/>
          <a:p>
            <a:pPr indent="-152717" lvl="0" marL="0" marR="0" rtl="0" algn="l">
              <a:lnSpc>
                <a:spcPct val="70000"/>
              </a:lnSpc>
              <a:spcBef>
                <a:spcPts val="0"/>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LIGAND_AREAS</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cutoff: maximum distance between C-beta atom and ligand to still be part of interface</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add_nbr_radius: accounts for ligand atom size when computing cutoff distance </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all_atom_mode: uses all ligand atoms for identifying nearby residues </a:t>
            </a:r>
          </a:p>
          <a:p>
            <a:pPr indent="-152717" lvl="0" marL="0" marR="0" rtl="0" algn="l">
              <a:lnSpc>
                <a:spcPct val="70000"/>
              </a:lnSpc>
              <a:spcBef>
                <a:spcPts val="827"/>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INTERFACE_BUILDERS</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extension_window: include “near-interface” residues for additional flexibility during backbone minimization </a:t>
            </a:r>
          </a:p>
          <a:p>
            <a:pPr indent="-152717" lvl="0" marL="0" marR="0" rtl="0" algn="l">
              <a:lnSpc>
                <a:spcPct val="70000"/>
              </a:lnSpc>
              <a:spcBef>
                <a:spcPts val="827"/>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MOVEMAP_BUILDERS</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sc_interface: residues selected for repacking and rotamer trials</a:t>
            </a:r>
          </a:p>
          <a:p>
            <a:pPr indent="-152717" lvl="1" marL="378013" marR="0" rtl="0" algn="l">
              <a:lnSpc>
                <a:spcPct val="70000"/>
              </a:lnSpc>
              <a:spcBef>
                <a:spcPts val="413"/>
              </a:spcBef>
              <a:spcAft>
                <a:spcPts val="0"/>
              </a:spcAft>
              <a:buClr>
                <a:schemeClr val="dk1"/>
              </a:buClr>
              <a:buSzPts val="2405"/>
              <a:buFont typeface="Arial"/>
              <a:buNone/>
            </a:pPr>
            <a:r>
              <a:rPr b="0" i="0" lang="en-US" sz="2405" u="none" cap="none" strike="noStrike">
                <a:solidFill>
                  <a:schemeClr val="dk1"/>
                </a:solidFill>
                <a:latin typeface="Calibri"/>
                <a:ea typeface="Calibri"/>
                <a:cs typeface="Calibri"/>
                <a:sym typeface="Calibri"/>
              </a:rPr>
              <a:t>- bb_interface: residues selected for backbone φ/ψ adjustments </a:t>
            </a:r>
          </a:p>
          <a:p>
            <a:pPr indent="-164465" lvl="0" marL="0" marR="0" rtl="0" algn="l">
              <a:lnSpc>
                <a:spcPct val="70000"/>
              </a:lnSpc>
              <a:spcBef>
                <a:spcPts val="827"/>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164464" lvl="1" marL="378013" marR="0" rtl="0" algn="l">
              <a:lnSpc>
                <a:spcPct val="70000"/>
              </a:lnSpc>
              <a:spcBef>
                <a:spcPts val="413"/>
              </a:spcBef>
              <a:spcAft>
                <a:spcPts val="0"/>
              </a:spcAft>
              <a:buClr>
                <a:schemeClr val="dk1"/>
              </a:buClr>
              <a:buSzPts val="2590"/>
              <a:buFont typeface="Arial"/>
              <a:buNone/>
            </a:pPr>
            <a:r>
              <a:rPr b="0" i="0" lang="en-US" sz="2590" u="none" cap="none" strike="noStrike">
                <a:solidFill>
                  <a:schemeClr val="dk1"/>
                </a:solidFill>
                <a:latin typeface="Calibri"/>
                <a:ea typeface="Calibri"/>
                <a:cs typeface="Calibri"/>
                <a:sym typeface="Calibri"/>
              </a:rPr>
              <a:t> </a:t>
            </a:r>
          </a:p>
          <a:p>
            <a:pPr indent="-164464" lvl="1" marL="378013" marR="0" rtl="0" algn="l">
              <a:lnSpc>
                <a:spcPct val="70000"/>
              </a:lnSpc>
              <a:spcBef>
                <a:spcPts val="413"/>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164464" lvl="1" marL="378013" marR="0" rtl="0" algn="l">
              <a:lnSpc>
                <a:spcPct val="70000"/>
              </a:lnSpc>
              <a:spcBef>
                <a:spcPts val="413"/>
              </a:spcBef>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620711" y="251989"/>
            <a:ext cx="8915401" cy="1091953"/>
          </a:xfrm>
          <a:prstGeom prst="rect">
            <a:avLst/>
          </a:prstGeom>
          <a:noFill/>
          <a:ln>
            <a:noFill/>
          </a:ln>
        </p:spPr>
        <p:txBody>
          <a:bodyPr anchorCtr="0" anchor="ctr" bIns="45700" lIns="91425" rIns="91425" wrap="square" tIns="45700">
            <a:noAutofit/>
          </a:bodyPr>
          <a:lstStyle/>
          <a:p>
            <a:pPr indent="-254000" lvl="0" marL="0" marR="0" rtl="0" algn="ctr">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404" name="Shape 404"/>
          <p:cNvSpPr txBox="1"/>
          <p:nvPr>
            <p:ph idx="1" type="body"/>
          </p:nvPr>
        </p:nvSpPr>
        <p:spPr>
          <a:xfrm>
            <a:off x="78375" y="1493825"/>
            <a:ext cx="9861300" cy="5670900"/>
          </a:xfrm>
          <a:prstGeom prst="rect">
            <a:avLst/>
          </a:prstGeom>
          <a:noFill/>
          <a:ln>
            <a:noFill/>
          </a:ln>
        </p:spPr>
        <p:txBody>
          <a:bodyPr anchorCtr="0" anchor="t" bIns="45700" lIns="91425" rIns="91425" wrap="square" tIns="45700">
            <a:noAutofit/>
          </a:bodyPr>
          <a:lstStyle/>
          <a:p>
            <a:pPr indent="-303306" lvl="0" marL="189006"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&lt;LIGAND_AREAS&gt;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1B00C0"/>
                </a:solidFill>
                <a:latin typeface="Calibri"/>
                <a:ea typeface="Calibri"/>
                <a:cs typeface="Calibri"/>
                <a:sym typeface="Calibri"/>
              </a:rPr>
              <a:t>&lt;inhibitor_dock_sc chain=</a:t>
            </a:r>
            <a:r>
              <a:rPr lang="en-US" sz="1800">
                <a:solidFill>
                  <a:srgbClr val="1B00C0"/>
                </a:solidFill>
              </a:rPr>
              <a:t>”</a:t>
            </a:r>
            <a:r>
              <a:rPr b="0" i="0" lang="en-US" sz="1800" u="none" cap="none" strike="noStrike">
                <a:solidFill>
                  <a:srgbClr val="1B00C0"/>
                </a:solidFill>
                <a:latin typeface="Calibri"/>
                <a:ea typeface="Calibri"/>
                <a:cs typeface="Calibri"/>
                <a:sym typeface="Calibri"/>
              </a:rPr>
              <a:t>X</a:t>
            </a:r>
            <a:r>
              <a:rPr lang="en-US" sz="1800">
                <a:solidFill>
                  <a:srgbClr val="1B00C0"/>
                </a:solidFill>
              </a:rPr>
              <a:t>”</a:t>
            </a:r>
            <a:r>
              <a:rPr b="0" i="0" lang="en-US" sz="1800" u="none" cap="none" strike="noStrike">
                <a:solidFill>
                  <a:srgbClr val="1B00C0"/>
                </a:solidFill>
                <a:latin typeface="Calibri"/>
                <a:ea typeface="Calibri"/>
                <a:cs typeface="Calibri"/>
                <a:sym typeface="Calibri"/>
              </a:rPr>
              <a:t> cutoff=</a:t>
            </a:r>
            <a:r>
              <a:rPr lang="en-US" sz="1800">
                <a:solidFill>
                  <a:srgbClr val="1B00C0"/>
                </a:solidFill>
              </a:rPr>
              <a:t>”</a:t>
            </a:r>
            <a:r>
              <a:rPr b="0" i="0" lang="en-US" sz="1800" u="none" cap="none" strike="noStrike">
                <a:solidFill>
                  <a:srgbClr val="1B00C0"/>
                </a:solidFill>
                <a:latin typeface="Calibri"/>
                <a:ea typeface="Calibri"/>
                <a:cs typeface="Calibri"/>
                <a:sym typeface="Calibri"/>
              </a:rPr>
              <a:t>6.0</a:t>
            </a:r>
            <a:r>
              <a:rPr lang="en-US" sz="1800">
                <a:solidFill>
                  <a:srgbClr val="1B00C0"/>
                </a:solidFill>
              </a:rPr>
              <a:t>”</a:t>
            </a:r>
            <a:r>
              <a:rPr b="0" i="0" lang="en-US" sz="1800" u="none" cap="none" strike="noStrike">
                <a:solidFill>
                  <a:srgbClr val="1B00C0"/>
                </a:solidFill>
                <a:latin typeface="Calibri"/>
                <a:ea typeface="Calibri"/>
                <a:cs typeface="Calibri"/>
                <a:sym typeface="Calibri"/>
              </a:rPr>
              <a:t> add_nbr_radius=</a:t>
            </a:r>
            <a:r>
              <a:rPr lang="en-US" sz="1800">
                <a:solidFill>
                  <a:srgbClr val="1B00C0"/>
                </a:solidFill>
              </a:rPr>
              <a:t>”</a:t>
            </a:r>
            <a:r>
              <a:rPr b="0" i="0" lang="en-US" sz="1800" u="none" cap="none" strike="noStrike">
                <a:solidFill>
                  <a:srgbClr val="1B00C0"/>
                </a:solidFill>
                <a:latin typeface="Calibri"/>
                <a:ea typeface="Calibri"/>
                <a:cs typeface="Calibri"/>
                <a:sym typeface="Calibri"/>
              </a:rPr>
              <a:t>true</a:t>
            </a:r>
            <a:r>
              <a:rPr lang="en-US" sz="1800">
                <a:solidFill>
                  <a:srgbClr val="1B00C0"/>
                </a:solidFill>
              </a:rPr>
              <a:t>”</a:t>
            </a:r>
            <a:r>
              <a:rPr b="0" i="0" lang="en-US" sz="1800" u="none" cap="none" strike="noStrike">
                <a:solidFill>
                  <a:srgbClr val="1B00C0"/>
                </a:solidFill>
                <a:latin typeface="Calibri"/>
                <a:ea typeface="Calibri"/>
                <a:cs typeface="Calibri"/>
                <a:sym typeface="Calibri"/>
              </a:rPr>
              <a:t> all_atom_mode=</a:t>
            </a:r>
            <a:r>
              <a:rPr lang="en-US" sz="1800">
                <a:solidFill>
                  <a:srgbClr val="1B00C0"/>
                </a:solidFill>
              </a:rPr>
              <a:t>”</a:t>
            </a:r>
            <a:r>
              <a:rPr b="0" i="0" lang="en-US" sz="1800" u="none" cap="none" strike="noStrike">
                <a:solidFill>
                  <a:srgbClr val="1B00C0"/>
                </a:solidFill>
                <a:latin typeface="Calibri"/>
                <a:ea typeface="Calibri"/>
                <a:cs typeface="Calibri"/>
                <a:sym typeface="Calibri"/>
              </a:rPr>
              <a:t>false</a:t>
            </a:r>
            <a:r>
              <a:rPr lang="en-US" sz="1800">
                <a:solidFill>
                  <a:srgbClr val="1B00C0"/>
                </a:solidFill>
              </a:rPr>
              <a:t>”</a:t>
            </a:r>
            <a:r>
              <a:rPr b="0" i="0" lang="en-US" sz="1800" u="none" cap="none" strike="noStrike">
                <a:solidFill>
                  <a:srgbClr val="1B00C0"/>
                </a:solidFill>
                <a:latin typeface="Calibri"/>
                <a:ea typeface="Calibri"/>
                <a:cs typeface="Calibri"/>
                <a:sym typeface="Calibri"/>
              </a:rPr>
              <a:t>/&gt;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&lt;inhibitor_final_sc chain=</a:t>
            </a:r>
            <a:r>
              <a:rPr lang="en-US" sz="1800">
                <a:solidFill>
                  <a:srgbClr val="FF0000"/>
                </a:solidFill>
              </a:rPr>
              <a:t>”</a:t>
            </a:r>
            <a:r>
              <a:rPr b="0" i="0" lang="en-US" sz="1800" u="none" cap="none" strike="noStrike">
                <a:solidFill>
                  <a:srgbClr val="FF0000"/>
                </a:solidFill>
                <a:latin typeface="Calibri"/>
                <a:ea typeface="Calibri"/>
                <a:cs typeface="Calibri"/>
                <a:sym typeface="Calibri"/>
              </a:rPr>
              <a:t>X</a:t>
            </a:r>
            <a:r>
              <a:rPr lang="en-US" sz="1800">
                <a:solidFill>
                  <a:srgbClr val="FF0000"/>
                </a:solidFill>
              </a:rPr>
              <a:t>”</a:t>
            </a:r>
            <a:r>
              <a:rPr b="0" i="0" lang="en-US" sz="1800" u="none" cap="none" strike="noStrike">
                <a:solidFill>
                  <a:srgbClr val="FF0000"/>
                </a:solidFill>
                <a:latin typeface="Calibri"/>
                <a:ea typeface="Calibri"/>
                <a:cs typeface="Calibri"/>
                <a:sym typeface="Calibri"/>
              </a:rPr>
              <a:t> cutoff=</a:t>
            </a:r>
            <a:r>
              <a:rPr lang="en-US" sz="1800">
                <a:solidFill>
                  <a:srgbClr val="FF0000"/>
                </a:solidFill>
              </a:rPr>
              <a:t>”</a:t>
            </a:r>
            <a:r>
              <a:rPr b="0" i="0" lang="en-US" sz="1800" u="none" cap="none" strike="noStrike">
                <a:solidFill>
                  <a:srgbClr val="FF0000"/>
                </a:solidFill>
                <a:latin typeface="Calibri"/>
                <a:ea typeface="Calibri"/>
                <a:cs typeface="Calibri"/>
                <a:sym typeface="Calibri"/>
              </a:rPr>
              <a:t>6.0</a:t>
            </a:r>
            <a:r>
              <a:rPr lang="en-US" sz="1800">
                <a:solidFill>
                  <a:srgbClr val="FF0000"/>
                </a:solidFill>
              </a:rPr>
              <a:t>”</a:t>
            </a:r>
            <a:r>
              <a:rPr b="0" i="0" lang="en-US" sz="1800" u="none" cap="none" strike="noStrike">
                <a:solidFill>
                  <a:srgbClr val="FF0000"/>
                </a:solidFill>
                <a:latin typeface="Calibri"/>
                <a:ea typeface="Calibri"/>
                <a:cs typeface="Calibri"/>
                <a:sym typeface="Calibri"/>
              </a:rPr>
              <a:t> add_nbr_radius=</a:t>
            </a:r>
            <a:r>
              <a:rPr lang="en-US" sz="1800">
                <a:solidFill>
                  <a:srgbClr val="FF0000"/>
                </a:solidFill>
              </a:rPr>
              <a:t>”</a:t>
            </a:r>
            <a:r>
              <a:rPr b="0" i="0" lang="en-US" sz="1800" u="none" cap="none" strike="noStrike">
                <a:solidFill>
                  <a:srgbClr val="FF0000"/>
                </a:solidFill>
                <a:latin typeface="Calibri"/>
                <a:ea typeface="Calibri"/>
                <a:cs typeface="Calibri"/>
                <a:sym typeface="Calibri"/>
              </a:rPr>
              <a:t>true</a:t>
            </a:r>
            <a:r>
              <a:rPr lang="en-US" sz="1800">
                <a:solidFill>
                  <a:srgbClr val="FF0000"/>
                </a:solidFill>
              </a:rPr>
              <a:t>”</a:t>
            </a:r>
            <a:r>
              <a:rPr b="0" i="0" lang="en-US" sz="1800" u="none" cap="none" strike="noStrike">
                <a:solidFill>
                  <a:srgbClr val="FF0000"/>
                </a:solidFill>
                <a:latin typeface="Calibri"/>
                <a:ea typeface="Calibri"/>
                <a:cs typeface="Calibri"/>
                <a:sym typeface="Calibri"/>
              </a:rPr>
              <a:t> all_atom_mode=</a:t>
            </a:r>
            <a:r>
              <a:rPr lang="en-US" sz="1800">
                <a:solidFill>
                  <a:srgbClr val="FF0000"/>
                </a:solidFill>
              </a:rPr>
              <a:t>”</a:t>
            </a:r>
            <a:r>
              <a:rPr b="0" i="0" lang="en-US" sz="1800" u="none" cap="none" strike="noStrike">
                <a:solidFill>
                  <a:srgbClr val="FF0000"/>
                </a:solidFill>
                <a:latin typeface="Calibri"/>
                <a:ea typeface="Calibri"/>
                <a:cs typeface="Calibri"/>
                <a:sym typeface="Calibri"/>
              </a:rPr>
              <a:t>false</a:t>
            </a:r>
            <a:r>
              <a:rPr lang="en-US" sz="1800">
                <a:solidFill>
                  <a:srgbClr val="FF0000"/>
                </a:solidFill>
              </a:rPr>
              <a:t>”</a:t>
            </a:r>
            <a:r>
              <a:rPr b="0" i="0" lang="en-US" sz="1800" u="none" cap="none" strike="noStrike">
                <a:solidFill>
                  <a:srgbClr val="FF0000"/>
                </a:solidFill>
                <a:latin typeface="Calibri"/>
                <a:ea typeface="Calibri"/>
                <a:cs typeface="Calibri"/>
                <a:sym typeface="Calibri"/>
              </a:rPr>
              <a:t>/&gt;</a:t>
            </a:r>
          </a:p>
          <a:p>
            <a:pPr indent="-303306" lvl="0" marL="189006" marR="0" rtl="0" algn="l">
              <a:lnSpc>
                <a:spcPct val="90000"/>
              </a:lnSpc>
              <a:spcBef>
                <a:spcPts val="827"/>
              </a:spcBef>
              <a:spcAft>
                <a:spcPts val="0"/>
              </a:spcAft>
              <a:buClr>
                <a:srgbClr val="FF0000"/>
              </a:buClr>
              <a:buSzPts val="1800"/>
              <a:buFont typeface="Arial"/>
              <a:buNone/>
            </a:pPr>
            <a:r>
              <a:rPr b="0" i="0" lang="en-US" sz="1800" u="none" cap="none" strike="noStrike">
                <a:solidFill>
                  <a:srgbClr val="FF0000"/>
                </a:solidFill>
                <a:latin typeface="Calibri"/>
                <a:ea typeface="Calibri"/>
                <a:cs typeface="Calibri"/>
                <a:sym typeface="Calibri"/>
              </a:rPr>
              <a:t>                &lt;inhibitor_final_bb chain=</a:t>
            </a:r>
            <a:r>
              <a:rPr lang="en-US" sz="1800">
                <a:solidFill>
                  <a:srgbClr val="FF0000"/>
                </a:solidFill>
              </a:rPr>
              <a:t>”</a:t>
            </a:r>
            <a:r>
              <a:rPr b="0" i="0" lang="en-US" sz="1800" u="none" cap="none" strike="noStrike">
                <a:solidFill>
                  <a:srgbClr val="FF0000"/>
                </a:solidFill>
                <a:latin typeface="Calibri"/>
                <a:ea typeface="Calibri"/>
                <a:cs typeface="Calibri"/>
                <a:sym typeface="Calibri"/>
              </a:rPr>
              <a:t>X</a:t>
            </a:r>
            <a:r>
              <a:rPr lang="en-US" sz="1800">
                <a:solidFill>
                  <a:srgbClr val="FF0000"/>
                </a:solidFill>
              </a:rPr>
              <a:t>”</a:t>
            </a:r>
            <a:r>
              <a:rPr b="0" i="0" lang="en-US" sz="1800" u="none" cap="none" strike="noStrike">
                <a:solidFill>
                  <a:srgbClr val="FF0000"/>
                </a:solidFill>
                <a:latin typeface="Calibri"/>
                <a:ea typeface="Calibri"/>
                <a:cs typeface="Calibri"/>
                <a:sym typeface="Calibri"/>
              </a:rPr>
              <a:t> cutoff=</a:t>
            </a:r>
            <a:r>
              <a:rPr lang="en-US" sz="1800">
                <a:solidFill>
                  <a:srgbClr val="FF0000"/>
                </a:solidFill>
              </a:rPr>
              <a:t>”</a:t>
            </a:r>
            <a:r>
              <a:rPr b="0" i="0" lang="en-US" sz="1800" u="none" cap="none" strike="noStrike">
                <a:solidFill>
                  <a:srgbClr val="FF0000"/>
                </a:solidFill>
                <a:latin typeface="Calibri"/>
                <a:ea typeface="Calibri"/>
                <a:cs typeface="Calibri"/>
                <a:sym typeface="Calibri"/>
              </a:rPr>
              <a:t>7.0</a:t>
            </a:r>
            <a:r>
              <a:rPr lang="en-US" sz="1800">
                <a:solidFill>
                  <a:srgbClr val="FF0000"/>
                </a:solidFill>
              </a:rPr>
              <a:t>”</a:t>
            </a:r>
            <a:r>
              <a:rPr b="0" i="0" lang="en-US" sz="1800" u="none" cap="none" strike="noStrike">
                <a:solidFill>
                  <a:srgbClr val="FF0000"/>
                </a:solidFill>
                <a:latin typeface="Calibri"/>
                <a:ea typeface="Calibri"/>
                <a:cs typeface="Calibri"/>
                <a:sym typeface="Calibri"/>
              </a:rPr>
              <a:t> add_nbr_radius=</a:t>
            </a:r>
            <a:r>
              <a:rPr lang="en-US" sz="1800">
                <a:solidFill>
                  <a:srgbClr val="FF0000"/>
                </a:solidFill>
              </a:rPr>
              <a:t>”</a:t>
            </a:r>
            <a:r>
              <a:rPr b="0" i="0" lang="en-US" sz="1800" u="none" cap="none" strike="noStrike">
                <a:solidFill>
                  <a:srgbClr val="FF0000"/>
                </a:solidFill>
                <a:latin typeface="Calibri"/>
                <a:ea typeface="Calibri"/>
                <a:cs typeface="Calibri"/>
                <a:sym typeface="Calibri"/>
              </a:rPr>
              <a:t>false</a:t>
            </a:r>
            <a:r>
              <a:rPr lang="en-US" sz="1800">
                <a:solidFill>
                  <a:srgbClr val="FF0000"/>
                </a:solidFill>
              </a:rPr>
              <a:t>”</a:t>
            </a:r>
            <a:r>
              <a:rPr b="0" i="0" lang="en-US" sz="1800" u="none" cap="none" strike="noStrike">
                <a:solidFill>
                  <a:srgbClr val="FF0000"/>
                </a:solidFill>
                <a:latin typeface="Calibri"/>
                <a:ea typeface="Calibri"/>
                <a:cs typeface="Calibri"/>
                <a:sym typeface="Calibri"/>
              </a:rPr>
              <a:t> all_atom_mode=</a:t>
            </a:r>
            <a:r>
              <a:rPr lang="en-US" sz="1800">
                <a:solidFill>
                  <a:srgbClr val="FF0000"/>
                </a:solidFill>
              </a:rPr>
              <a:t>”</a:t>
            </a:r>
            <a:r>
              <a:rPr b="0" i="0" lang="en-US" sz="1800" u="none" cap="none" strike="noStrike">
                <a:solidFill>
                  <a:srgbClr val="FF0000"/>
                </a:solidFill>
                <a:latin typeface="Calibri"/>
                <a:ea typeface="Calibri"/>
                <a:cs typeface="Calibri"/>
                <a:sym typeface="Calibri"/>
              </a:rPr>
              <a:t>true</a:t>
            </a:r>
            <a:r>
              <a:rPr lang="en-US" sz="1800">
                <a:solidFill>
                  <a:srgbClr val="FF0000"/>
                </a:solidFill>
              </a:rPr>
              <a:t>”</a:t>
            </a:r>
            <a:r>
              <a:rPr b="0" i="0" lang="en-US" sz="1800" u="none" cap="none" strike="noStrike">
                <a:solidFill>
                  <a:srgbClr val="FF0000"/>
                </a:solidFill>
                <a:latin typeface="Calibri"/>
                <a:ea typeface="Calibri"/>
                <a:cs typeface="Calibri"/>
                <a:sym typeface="Calibri"/>
              </a:rPr>
              <a:t> 	 	  Calpha_restraints=</a:t>
            </a:r>
            <a:r>
              <a:rPr lang="en-US" sz="1800">
                <a:solidFill>
                  <a:srgbClr val="FF0000"/>
                </a:solidFill>
              </a:rPr>
              <a:t>”</a:t>
            </a:r>
            <a:r>
              <a:rPr b="0" i="0" lang="en-US" sz="1800" u="none" cap="none" strike="noStrike">
                <a:solidFill>
                  <a:srgbClr val="FF0000"/>
                </a:solidFill>
                <a:latin typeface="Calibri"/>
                <a:ea typeface="Calibri"/>
                <a:cs typeface="Calibri"/>
                <a:sym typeface="Calibri"/>
              </a:rPr>
              <a:t>0.3</a:t>
            </a:r>
            <a:r>
              <a:rPr lang="en-US" sz="1800">
                <a:solidFill>
                  <a:srgbClr val="FF0000"/>
                </a:solidFill>
              </a:rPr>
              <a:t>”</a:t>
            </a:r>
            <a:r>
              <a:rPr b="0" i="0" lang="en-US" sz="1800" u="none" cap="none" strike="noStrike">
                <a:solidFill>
                  <a:srgbClr val="FF0000"/>
                </a:solidFill>
                <a:latin typeface="Calibri"/>
                <a:ea typeface="Calibri"/>
                <a:cs typeface="Calibri"/>
                <a:sym typeface="Calibri"/>
              </a:rPr>
              <a:t>/&gt;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&lt;/LIGAND_AREAS&gt;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&lt;INTERFACE_BUILDERS&gt;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1B00C0"/>
                </a:solidFill>
                <a:latin typeface="Calibri"/>
                <a:ea typeface="Calibri"/>
                <a:cs typeface="Calibri"/>
                <a:sym typeface="Calibri"/>
              </a:rPr>
              <a:t>&lt;side_chain_for_docking ligand_areas=</a:t>
            </a:r>
            <a:r>
              <a:rPr lang="en-US" sz="1800">
                <a:solidFill>
                  <a:srgbClr val="1B00C0"/>
                </a:solidFill>
              </a:rPr>
              <a:t>”</a:t>
            </a:r>
            <a:r>
              <a:rPr b="0" i="0" lang="en-US" sz="1800" u="none" cap="none" strike="noStrike">
                <a:solidFill>
                  <a:srgbClr val="1B00C0"/>
                </a:solidFill>
                <a:latin typeface="Calibri"/>
                <a:ea typeface="Calibri"/>
                <a:cs typeface="Calibri"/>
                <a:sym typeface="Calibri"/>
              </a:rPr>
              <a:t>inhibitor_dock_sc</a:t>
            </a:r>
            <a:r>
              <a:rPr lang="en-US" sz="1800">
                <a:solidFill>
                  <a:srgbClr val="1B00C0"/>
                </a:solidFill>
              </a:rPr>
              <a:t>”</a:t>
            </a:r>
            <a:r>
              <a:rPr b="0" i="0" lang="en-US" sz="1800" u="none" cap="none" strike="noStrike">
                <a:solidFill>
                  <a:srgbClr val="1B00C0"/>
                </a:solidFill>
                <a:latin typeface="Calibri"/>
                <a:ea typeface="Calibri"/>
                <a:cs typeface="Calibri"/>
                <a:sym typeface="Calibri"/>
              </a:rPr>
              <a:t>/&gt;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&lt;side_chain_for_final ligand_areas=</a:t>
            </a:r>
            <a:r>
              <a:rPr lang="en-US" sz="1800">
                <a:solidFill>
                  <a:srgbClr val="FF0000"/>
                </a:solidFill>
              </a:rPr>
              <a:t>”</a:t>
            </a:r>
            <a:r>
              <a:rPr b="0" i="0" lang="en-US" sz="1800" u="none" cap="none" strike="noStrike">
                <a:solidFill>
                  <a:srgbClr val="FF0000"/>
                </a:solidFill>
                <a:latin typeface="Calibri"/>
                <a:ea typeface="Calibri"/>
                <a:cs typeface="Calibri"/>
                <a:sym typeface="Calibri"/>
              </a:rPr>
              <a:t>inhibitor_final_sc</a:t>
            </a:r>
            <a:r>
              <a:rPr lang="en-US" sz="1800">
                <a:solidFill>
                  <a:srgbClr val="FF0000"/>
                </a:solidFill>
              </a:rPr>
              <a:t>”</a:t>
            </a:r>
            <a:r>
              <a:rPr b="0" i="0" lang="en-US" sz="1800" u="none" cap="none" strike="noStrike">
                <a:solidFill>
                  <a:srgbClr val="FF0000"/>
                </a:solidFill>
                <a:latin typeface="Calibri"/>
                <a:ea typeface="Calibri"/>
                <a:cs typeface="Calibri"/>
                <a:sym typeface="Calibri"/>
              </a:rPr>
              <a:t>/&gt;</a:t>
            </a:r>
          </a:p>
          <a:p>
            <a:pPr indent="-303306" lvl="0" marL="189006" marR="0" rtl="0" algn="l">
              <a:lnSpc>
                <a:spcPct val="90000"/>
              </a:lnSpc>
              <a:spcBef>
                <a:spcPts val="827"/>
              </a:spcBef>
              <a:spcAft>
                <a:spcPts val="0"/>
              </a:spcAft>
              <a:buClr>
                <a:srgbClr val="FF0000"/>
              </a:buClr>
              <a:buSzPts val="1800"/>
              <a:buFont typeface="Arial"/>
              <a:buNone/>
            </a:pPr>
            <a:r>
              <a:rPr b="0" i="0" lang="en-US" sz="1800" u="none" cap="none" strike="noStrike">
                <a:solidFill>
                  <a:srgbClr val="FF0000"/>
                </a:solidFill>
                <a:latin typeface="Calibri"/>
                <a:ea typeface="Calibri"/>
                <a:cs typeface="Calibri"/>
                <a:sym typeface="Calibri"/>
              </a:rPr>
              <a:t>                &lt;backbone ligand_areas=</a:t>
            </a:r>
            <a:r>
              <a:rPr lang="en-US" sz="1800">
                <a:solidFill>
                  <a:srgbClr val="FF0000"/>
                </a:solidFill>
              </a:rPr>
              <a:t>”</a:t>
            </a:r>
            <a:r>
              <a:rPr b="0" i="0" lang="en-US" sz="1800" u="none" cap="none" strike="noStrike">
                <a:solidFill>
                  <a:srgbClr val="FF0000"/>
                </a:solidFill>
                <a:latin typeface="Calibri"/>
                <a:ea typeface="Calibri"/>
                <a:cs typeface="Calibri"/>
                <a:sym typeface="Calibri"/>
              </a:rPr>
              <a:t>inhibitor_final_bb</a:t>
            </a:r>
            <a:r>
              <a:rPr lang="en-US" sz="1800">
                <a:solidFill>
                  <a:srgbClr val="FF0000"/>
                </a:solidFill>
              </a:rPr>
              <a:t>”</a:t>
            </a:r>
            <a:r>
              <a:rPr b="0" i="0" lang="en-US" sz="1800" u="none" cap="none" strike="noStrike">
                <a:solidFill>
                  <a:srgbClr val="FF0000"/>
                </a:solidFill>
                <a:latin typeface="Calibri"/>
                <a:ea typeface="Calibri"/>
                <a:cs typeface="Calibri"/>
                <a:sym typeface="Calibri"/>
              </a:rPr>
              <a:t> extension_window=</a:t>
            </a:r>
            <a:r>
              <a:rPr lang="en-US" sz="1800">
                <a:solidFill>
                  <a:srgbClr val="FF0000"/>
                </a:solidFill>
              </a:rPr>
              <a:t>”</a:t>
            </a:r>
            <a:r>
              <a:rPr b="0" i="0" lang="en-US" sz="1800" u="none" cap="none" strike="noStrike">
                <a:solidFill>
                  <a:srgbClr val="FF0000"/>
                </a:solidFill>
                <a:latin typeface="Calibri"/>
                <a:ea typeface="Calibri"/>
                <a:cs typeface="Calibri"/>
                <a:sym typeface="Calibri"/>
              </a:rPr>
              <a:t>3</a:t>
            </a:r>
            <a:r>
              <a:rPr lang="en-US" sz="1800">
                <a:solidFill>
                  <a:srgbClr val="FF0000"/>
                </a:solidFill>
              </a:rPr>
              <a:t>”</a:t>
            </a:r>
            <a:r>
              <a:rPr b="0" i="0" lang="en-US" sz="1800" u="none" cap="none" strike="noStrike">
                <a:solidFill>
                  <a:srgbClr val="FF0000"/>
                </a:solidFill>
                <a:latin typeface="Calibri"/>
                <a:ea typeface="Calibri"/>
                <a:cs typeface="Calibri"/>
                <a:sym typeface="Calibri"/>
              </a:rPr>
              <a:t>/&gt;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&lt;/INTERFACE_BUILDERS&gt;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&lt;MOVEMAP_BUILDERS&gt;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1B00C0"/>
                </a:solidFill>
                <a:latin typeface="Calibri"/>
                <a:ea typeface="Calibri"/>
                <a:cs typeface="Calibri"/>
                <a:sym typeface="Calibri"/>
              </a:rPr>
              <a:t>&lt;docking sc_interface=</a:t>
            </a:r>
            <a:r>
              <a:rPr lang="en-US" sz="1800">
                <a:solidFill>
                  <a:srgbClr val="1B00C0"/>
                </a:solidFill>
              </a:rPr>
              <a:t>”</a:t>
            </a:r>
            <a:r>
              <a:rPr b="0" i="0" lang="en-US" sz="1800" u="none" cap="none" strike="noStrike">
                <a:solidFill>
                  <a:srgbClr val="1B00C0"/>
                </a:solidFill>
                <a:latin typeface="Calibri"/>
                <a:ea typeface="Calibri"/>
                <a:cs typeface="Calibri"/>
                <a:sym typeface="Calibri"/>
              </a:rPr>
              <a:t>side_chain_for_docking</a:t>
            </a:r>
            <a:r>
              <a:rPr lang="en-US" sz="1800">
                <a:solidFill>
                  <a:srgbClr val="1B00C0"/>
                </a:solidFill>
              </a:rPr>
              <a:t>”</a:t>
            </a:r>
            <a:r>
              <a:rPr b="0" i="0" lang="en-US" sz="1800" u="none" cap="none" strike="noStrike">
                <a:solidFill>
                  <a:srgbClr val="1B00C0"/>
                </a:solidFill>
                <a:latin typeface="Calibri"/>
                <a:ea typeface="Calibri"/>
                <a:cs typeface="Calibri"/>
                <a:sym typeface="Calibri"/>
              </a:rPr>
              <a:t> minimize_water=</a:t>
            </a:r>
            <a:r>
              <a:rPr lang="en-US" sz="1800">
                <a:solidFill>
                  <a:srgbClr val="1B00C0"/>
                </a:solidFill>
              </a:rPr>
              <a:t>”</a:t>
            </a:r>
            <a:r>
              <a:rPr b="0" i="0" lang="en-US" sz="1800" u="none" cap="none" strike="noStrike">
                <a:solidFill>
                  <a:srgbClr val="1B00C0"/>
                </a:solidFill>
                <a:latin typeface="Calibri"/>
                <a:ea typeface="Calibri"/>
                <a:cs typeface="Calibri"/>
                <a:sym typeface="Calibri"/>
              </a:rPr>
              <a:t>false</a:t>
            </a:r>
            <a:r>
              <a:rPr lang="en-US" sz="1800">
                <a:solidFill>
                  <a:srgbClr val="1B00C0"/>
                </a:solidFill>
              </a:rPr>
              <a:t>”</a:t>
            </a:r>
            <a:r>
              <a:rPr b="0" i="0" lang="en-US" sz="1800" u="none" cap="none" strike="noStrike">
                <a:solidFill>
                  <a:srgbClr val="1B00C0"/>
                </a:solidFill>
                <a:latin typeface="Calibri"/>
                <a:ea typeface="Calibri"/>
                <a:cs typeface="Calibri"/>
                <a:sym typeface="Calibri"/>
              </a:rPr>
              <a:t>/&gt;</a:t>
            </a:r>
          </a:p>
          <a:p>
            <a:pPr indent="-303306" lvl="0" marL="189006" marR="0" rtl="0" algn="l">
              <a:lnSpc>
                <a:spcPct val="90000"/>
              </a:lnSpc>
              <a:spcBef>
                <a:spcPts val="827"/>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&lt;final sc_interface=</a:t>
            </a:r>
            <a:r>
              <a:rPr lang="en-US" sz="1800">
                <a:solidFill>
                  <a:srgbClr val="FF0000"/>
                </a:solidFill>
              </a:rPr>
              <a:t>”</a:t>
            </a:r>
            <a:r>
              <a:rPr b="0" i="0" lang="en-US" sz="1800" u="none" cap="none" strike="noStrike">
                <a:solidFill>
                  <a:srgbClr val="FF0000"/>
                </a:solidFill>
                <a:latin typeface="Calibri"/>
                <a:ea typeface="Calibri"/>
                <a:cs typeface="Calibri"/>
                <a:sym typeface="Calibri"/>
              </a:rPr>
              <a:t>side_chain_for_final</a:t>
            </a:r>
            <a:r>
              <a:rPr lang="en-US" sz="1800">
                <a:solidFill>
                  <a:srgbClr val="FF0000"/>
                </a:solidFill>
              </a:rPr>
              <a:t>”</a:t>
            </a:r>
            <a:r>
              <a:rPr b="0" i="0" lang="en-US" sz="1800" u="none" cap="none" strike="noStrike">
                <a:solidFill>
                  <a:srgbClr val="FF0000"/>
                </a:solidFill>
                <a:latin typeface="Calibri"/>
                <a:ea typeface="Calibri"/>
                <a:cs typeface="Calibri"/>
                <a:sym typeface="Calibri"/>
              </a:rPr>
              <a:t> bb_interface=backbone minimize_water=</a:t>
            </a:r>
            <a:r>
              <a:rPr lang="en-US" sz="1800">
                <a:solidFill>
                  <a:srgbClr val="FF0000"/>
                </a:solidFill>
              </a:rPr>
              <a:t>”</a:t>
            </a:r>
            <a:r>
              <a:rPr b="0" i="0" lang="en-US" sz="1800" u="none" cap="none" strike="noStrike">
                <a:solidFill>
                  <a:srgbClr val="FF0000"/>
                </a:solidFill>
                <a:latin typeface="Calibri"/>
                <a:ea typeface="Calibri"/>
                <a:cs typeface="Calibri"/>
                <a:sym typeface="Calibri"/>
              </a:rPr>
              <a:t>false</a:t>
            </a:r>
            <a:r>
              <a:rPr lang="en-US" sz="1800">
                <a:solidFill>
                  <a:srgbClr val="FF0000"/>
                </a:solidFill>
              </a:rPr>
              <a:t>”</a:t>
            </a:r>
            <a:r>
              <a:rPr b="0" i="0" lang="en-US" sz="1800" u="none" cap="none" strike="noStrike">
                <a:solidFill>
                  <a:srgbClr val="FF0000"/>
                </a:solidFill>
                <a:latin typeface="Calibri"/>
                <a:ea typeface="Calibri"/>
                <a:cs typeface="Calibri"/>
                <a:sym typeface="Calibri"/>
              </a:rPr>
              <a:t>/&gt;</a:t>
            </a:r>
          </a:p>
          <a:p>
            <a:pPr indent="-303306" lvl="0" marL="189006" marR="0" rtl="0" algn="l">
              <a:lnSpc>
                <a:spcPct val="90000"/>
              </a:lnSpc>
              <a:spcBef>
                <a:spcPts val="827"/>
              </a:spcBef>
              <a:buClr>
                <a:schemeClr val="dk1"/>
              </a:buClr>
              <a:buSzPts val="1800"/>
              <a:buFont typeface="Arial"/>
              <a:buNone/>
            </a:pPr>
            <a:r>
              <a:rPr b="0" i="0" lang="en-US" sz="1800" u="none" cap="none" strike="noStrike">
                <a:solidFill>
                  <a:schemeClr val="dk1"/>
                </a:solidFill>
                <a:latin typeface="Calibri"/>
                <a:ea typeface="Calibri"/>
                <a:cs typeface="Calibri"/>
                <a:sym typeface="Calibri"/>
              </a:rPr>
              <a:t>        &lt;/MOVEMAP_BUILDERS&gt;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620711" y="251989"/>
            <a:ext cx="8915401" cy="1091953"/>
          </a:xfrm>
          <a:prstGeom prst="rect">
            <a:avLst/>
          </a:prstGeom>
          <a:noFill/>
          <a:ln>
            <a:noFill/>
          </a:ln>
        </p:spPr>
        <p:txBody>
          <a:bodyPr anchorCtr="0" anchor="ctr"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410" name="Shape 410"/>
          <p:cNvSpPr txBox="1"/>
          <p:nvPr>
            <p:ph idx="1" type="body"/>
          </p:nvPr>
        </p:nvSpPr>
        <p:spPr>
          <a:xfrm>
            <a:off x="620712" y="1341437"/>
            <a:ext cx="8988557" cy="4955787"/>
          </a:xfrm>
          <a:prstGeom prst="rect">
            <a:avLst/>
          </a:prstGeom>
          <a:noFill/>
          <a:ln>
            <a:noFill/>
          </a:ln>
        </p:spPr>
        <p:txBody>
          <a:bodyPr anchorCtr="0" anchor="t" bIns="45700" lIns="91425" rIns="91425" wrap="square" tIns="45700">
            <a:noAutofit/>
          </a:bodyPr>
          <a:lstStyle/>
          <a:p>
            <a:pPr indent="-341406" lvl="0" marL="189006"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Ligand area: identifies parameters for each ligand and identifies the atoms that are within a cutoff of the ligand </a:t>
            </a:r>
          </a:p>
          <a:p>
            <a:pPr indent="-189006" lvl="0" marL="189006" marR="0" rtl="0" algn="l">
              <a:lnSpc>
                <a:spcPct val="90000"/>
              </a:lnSpc>
              <a:spcBef>
                <a:spcPts val="827"/>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RW_LigandArea.png" id="411" name="Shape 411"/>
          <p:cNvPicPr preferRelativeResize="0"/>
          <p:nvPr/>
        </p:nvPicPr>
        <p:blipFill rotWithShape="1">
          <a:blip r:embed="rId3">
            <a:alphaModFix/>
          </a:blip>
          <a:srcRect b="0" l="0" r="0" t="0"/>
          <a:stretch/>
        </p:blipFill>
        <p:spPr>
          <a:xfrm>
            <a:off x="1611312" y="2179637"/>
            <a:ext cx="6819960" cy="487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620711" y="251989"/>
            <a:ext cx="8915401" cy="1091953"/>
          </a:xfrm>
          <a:prstGeom prst="rect">
            <a:avLst/>
          </a:prstGeom>
          <a:noFill/>
          <a:ln>
            <a:noFill/>
          </a:ln>
        </p:spPr>
        <p:txBody>
          <a:bodyPr anchorCtr="0" anchor="ctr"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417" name="Shape 417"/>
          <p:cNvSpPr txBox="1"/>
          <p:nvPr>
            <p:ph idx="1" type="body"/>
          </p:nvPr>
        </p:nvSpPr>
        <p:spPr>
          <a:xfrm>
            <a:off x="620712" y="1341437"/>
            <a:ext cx="8988557" cy="4955787"/>
          </a:xfrm>
          <a:prstGeom prst="rect">
            <a:avLst/>
          </a:prstGeom>
          <a:noFill/>
          <a:ln>
            <a:noFill/>
          </a:ln>
        </p:spPr>
        <p:txBody>
          <a:bodyPr anchorCtr="0" anchor="t" bIns="45700" lIns="91425" rIns="91425" wrap="square" tIns="45700">
            <a:noAutofit/>
          </a:bodyPr>
          <a:lstStyle/>
          <a:p>
            <a:pPr indent="-341406" lvl="0" marL="189006"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Interface Builder: Extends those atoms to complete the residues</a:t>
            </a:r>
          </a:p>
          <a:p>
            <a:pPr indent="-189006" lvl="0" marL="189006" marR="0" rtl="0" algn="l">
              <a:lnSpc>
                <a:spcPct val="90000"/>
              </a:lnSpc>
              <a:spcBef>
                <a:spcPts val="827"/>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RW_LigandArea.png" id="418" name="Shape 418"/>
          <p:cNvPicPr preferRelativeResize="0"/>
          <p:nvPr/>
        </p:nvPicPr>
        <p:blipFill rotWithShape="1">
          <a:blip r:embed="rId3">
            <a:alphaModFix/>
          </a:blip>
          <a:srcRect b="0" l="0" r="0" t="0"/>
          <a:stretch/>
        </p:blipFill>
        <p:spPr>
          <a:xfrm>
            <a:off x="1611312" y="2103437"/>
            <a:ext cx="6919314" cy="49478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620711" y="251989"/>
            <a:ext cx="8915401" cy="1091953"/>
          </a:xfrm>
          <a:prstGeom prst="rect">
            <a:avLst/>
          </a:prstGeom>
          <a:noFill/>
          <a:ln>
            <a:noFill/>
          </a:ln>
        </p:spPr>
        <p:txBody>
          <a:bodyPr anchorCtr="0" anchor="ctr"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424" name="Shape 424"/>
          <p:cNvSpPr txBox="1"/>
          <p:nvPr>
            <p:ph idx="1" type="body"/>
          </p:nvPr>
        </p:nvSpPr>
        <p:spPr>
          <a:xfrm>
            <a:off x="-1" y="1341437"/>
            <a:ext cx="10080625" cy="4955787"/>
          </a:xfrm>
          <a:prstGeom prst="rect">
            <a:avLst/>
          </a:prstGeom>
          <a:noFill/>
          <a:ln>
            <a:noFill/>
          </a:ln>
        </p:spPr>
        <p:txBody>
          <a:bodyPr anchorCtr="0" anchor="t" bIns="45700" lIns="91425" rIns="91425" wrap="square" tIns="45700">
            <a:noAutofit/>
          </a:bodyPr>
          <a:lstStyle/>
          <a:p>
            <a:pPr indent="-341406" lvl="0" marL="189006"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Interface Builder: Extends to include surrounding residues for backbone flexibility</a:t>
            </a:r>
          </a:p>
          <a:p>
            <a:pPr indent="-189006" lvl="0" marL="189006" marR="0" rtl="0" algn="l">
              <a:lnSpc>
                <a:spcPct val="90000"/>
              </a:lnSpc>
              <a:spcBef>
                <a:spcPts val="827"/>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RW_LigandArea.png" id="425" name="Shape 425"/>
          <p:cNvPicPr preferRelativeResize="0"/>
          <p:nvPr/>
        </p:nvPicPr>
        <p:blipFill rotWithShape="1">
          <a:blip r:embed="rId3">
            <a:alphaModFix/>
          </a:blip>
          <a:srcRect b="0" l="0" r="0" t="0"/>
          <a:stretch/>
        </p:blipFill>
        <p:spPr>
          <a:xfrm>
            <a:off x="1611312" y="2103437"/>
            <a:ext cx="6919314" cy="49478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620711" y="251989"/>
            <a:ext cx="8915401" cy="1091953"/>
          </a:xfrm>
          <a:prstGeom prst="rect">
            <a:avLst/>
          </a:prstGeom>
          <a:noFill/>
          <a:ln>
            <a:noFill/>
          </a:ln>
        </p:spPr>
        <p:txBody>
          <a:bodyPr anchorCtr="0" anchor="ctr" bIns="45700" lIns="91425" rIns="91425" wrap="square" tIns="45700">
            <a:noAutofit/>
          </a:bodyPr>
          <a:lstStyle/>
          <a:p>
            <a:pPr indent="-254000" lvl="0" marL="0" marR="0" rtl="0" algn="ctr">
              <a:lnSpc>
                <a:spcPct val="90000"/>
              </a:lnSpc>
              <a:spcBef>
                <a:spcPts val="0"/>
              </a:spcBef>
              <a:buClr>
                <a:schemeClr val="dk1"/>
              </a:buClr>
              <a:buSzPts val="4000"/>
              <a:buFont typeface="Calibri"/>
              <a:buNone/>
            </a:pPr>
            <a:r>
              <a:rPr b="0" i="0" lang="en-US" sz="4000" u="none" cap="none" strike="noStrike">
                <a:solidFill>
                  <a:schemeClr val="dk1"/>
                </a:solidFill>
                <a:latin typeface="Calibri"/>
                <a:ea typeface="Calibri"/>
                <a:cs typeface="Calibri"/>
                <a:sym typeface="Calibri"/>
              </a:rPr>
              <a:t>Move Maps, Interfaces, and Ligand Areas</a:t>
            </a:r>
          </a:p>
        </p:txBody>
      </p:sp>
      <p:sp>
        <p:nvSpPr>
          <p:cNvPr id="431" name="Shape 431"/>
          <p:cNvSpPr txBox="1"/>
          <p:nvPr/>
        </p:nvSpPr>
        <p:spPr>
          <a:xfrm>
            <a:off x="506412" y="1195062"/>
            <a:ext cx="9144000" cy="14772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Move map: identifies which residues are allowed to have backbone and side-chain movement. Typically, we have one for docking and one for minimization </a:t>
            </a: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432" name="Shape 432"/>
          <p:cNvGraphicFramePr/>
          <p:nvPr/>
        </p:nvGraphicFramePr>
        <p:xfrm>
          <a:off x="506425" y="2426887"/>
          <a:ext cx="3000000" cy="3000000"/>
        </p:xfrm>
        <a:graphic>
          <a:graphicData uri="http://schemas.openxmlformats.org/drawingml/2006/table">
            <a:tbl>
              <a:tblPr bandRow="1" firstRow="1">
                <a:noFill/>
                <a:tableStyleId>{66DCD55E-483E-4E2D-8096-F3DDD61DE36A}</a:tableStyleId>
              </a:tblPr>
              <a:tblGrid>
                <a:gridCol w="3022600"/>
                <a:gridCol w="3022600"/>
                <a:gridCol w="3022600"/>
              </a:tblGrid>
              <a:tr h="670550">
                <a:tc>
                  <a:txBody>
                    <a:bodyPr>
                      <a:noAutofit/>
                    </a:bodyPr>
                    <a:lstStyle/>
                    <a:p>
                      <a:pPr indent="0" lvl="0" marL="0" marR="0" rtl="0" algn="ctr">
                        <a:spcBef>
                          <a:spcPts val="0"/>
                        </a:spcBef>
                        <a:buNone/>
                      </a:pPr>
                      <a:r>
                        <a:rPr lang="en-US" sz="2800" u="none" cap="none" strike="noStrike"/>
                        <a:t>Residue</a:t>
                      </a:r>
                    </a:p>
                  </a:txBody>
                  <a:tcPr marT="45725" marB="45725" marR="91450" marL="91450"/>
                </a:tc>
                <a:tc>
                  <a:txBody>
                    <a:bodyPr>
                      <a:noAutofit/>
                    </a:bodyPr>
                    <a:lstStyle/>
                    <a:p>
                      <a:pPr indent="0" lvl="0" marL="0" marR="0" rtl="0" algn="ctr">
                        <a:spcBef>
                          <a:spcPts val="0"/>
                        </a:spcBef>
                        <a:buNone/>
                      </a:pPr>
                      <a:r>
                        <a:rPr lang="en-US" sz="2800" u="none" cap="none" strike="noStrike"/>
                        <a:t>Side-chain Movement</a:t>
                      </a:r>
                    </a:p>
                  </a:txBody>
                  <a:tcPr marT="45725" marB="45725" marR="91450" marL="91450"/>
                </a:tc>
                <a:tc>
                  <a:txBody>
                    <a:bodyPr>
                      <a:noAutofit/>
                    </a:bodyPr>
                    <a:lstStyle/>
                    <a:p>
                      <a:pPr indent="0" lvl="0" marL="0" marR="0" rtl="0" algn="ctr">
                        <a:spcBef>
                          <a:spcPts val="0"/>
                        </a:spcBef>
                        <a:buNone/>
                      </a:pPr>
                      <a:r>
                        <a:rPr lang="en-US" sz="2800" u="none" cap="none" strike="noStrike"/>
                        <a:t>Backbone Movement</a:t>
                      </a:r>
                    </a:p>
                  </a:txBody>
                  <a:tcPr marT="45725" marB="45725" marR="91450" marL="91450"/>
                </a:tc>
              </a:tr>
              <a:tr h="670550">
                <a:tc>
                  <a:txBody>
                    <a:bodyPr>
                      <a:noAutofit/>
                    </a:bodyPr>
                    <a:lstStyle/>
                    <a:p>
                      <a:pPr indent="0" lvl="0" marL="0" marR="0" rtl="0" algn="ctr">
                        <a:spcBef>
                          <a:spcPts val="0"/>
                        </a:spcBef>
                        <a:buNone/>
                      </a:pPr>
                      <a:r>
                        <a:rPr lang="en-US" sz="2800" u="none" cap="none" strike="noStrike"/>
                        <a:t>VAL 55</a:t>
                      </a:r>
                    </a:p>
                  </a:txBody>
                  <a:tcPr marT="45725" marB="45725" marR="91450" marL="91450"/>
                </a:tc>
                <a:tc>
                  <a:txBody>
                    <a:bodyPr>
                      <a:noAutofit/>
                    </a:bodyPr>
                    <a:lstStyle/>
                    <a:p>
                      <a:pPr indent="0" lvl="0" marL="0" marR="0" rtl="0" algn="ctr">
                        <a:spcBef>
                          <a:spcPts val="0"/>
                        </a:spcBef>
                        <a:buNone/>
                      </a:pPr>
                      <a:r>
                        <a:rPr lang="en-US" sz="2800" u="none" cap="none" strike="noStrike"/>
                        <a:t>No</a:t>
                      </a:r>
                    </a:p>
                  </a:txBody>
                  <a:tcPr marT="45725" marB="45725" marR="91450" marL="91450"/>
                </a:tc>
                <a:tc>
                  <a:txBody>
                    <a:bodyPr>
                      <a:noAutofit/>
                    </a:bodyPr>
                    <a:lstStyle/>
                    <a:p>
                      <a:pPr indent="0" lvl="0" marL="0" marR="0" rtl="0" algn="ctr">
                        <a:spcBef>
                          <a:spcPts val="0"/>
                        </a:spcBef>
                        <a:buNone/>
                      </a:pPr>
                      <a:r>
                        <a:rPr lang="en-US" sz="2800" u="none" cap="none" strike="noStrike"/>
                        <a:t>Yes</a:t>
                      </a:r>
                    </a:p>
                  </a:txBody>
                  <a:tcPr marT="45725" marB="45725" marR="91450" marL="91450"/>
                </a:tc>
              </a:tr>
              <a:tr h="670550">
                <a:tc>
                  <a:txBody>
                    <a:bodyPr>
                      <a:noAutofit/>
                    </a:bodyPr>
                    <a:lstStyle/>
                    <a:p>
                      <a:pPr indent="0" lvl="0" marL="0" marR="0" rtl="0" algn="ctr">
                        <a:spcBef>
                          <a:spcPts val="0"/>
                        </a:spcBef>
                        <a:buNone/>
                      </a:pPr>
                      <a:r>
                        <a:rPr lang="en-US" sz="2800" u="none" cap="none" strike="noStrike"/>
                        <a:t>VAL 56</a:t>
                      </a:r>
                    </a:p>
                  </a:txBody>
                  <a:tcPr marT="45725" marB="45725" marR="91450" marL="91450"/>
                </a:tc>
                <a:tc>
                  <a:txBody>
                    <a:bodyPr>
                      <a:noAutofit/>
                    </a:bodyPr>
                    <a:lstStyle/>
                    <a:p>
                      <a:pPr indent="0" lvl="0" marL="0" marR="0" rtl="0" algn="ctr">
                        <a:spcBef>
                          <a:spcPts val="0"/>
                        </a:spcBef>
                        <a:buNone/>
                      </a:pPr>
                      <a:r>
                        <a:rPr lang="en-US" sz="2800" u="none" cap="none" strike="noStrike"/>
                        <a:t>Yes</a:t>
                      </a:r>
                    </a:p>
                  </a:txBody>
                  <a:tcPr marT="45725" marB="45725" marR="91450" marL="91450"/>
                </a:tc>
                <a:tc>
                  <a:txBody>
                    <a:bodyPr>
                      <a:noAutofit/>
                    </a:bodyPr>
                    <a:lstStyle/>
                    <a:p>
                      <a:pPr indent="0" lvl="0" marL="0" marR="0" rtl="0" algn="ctr">
                        <a:spcBef>
                          <a:spcPts val="0"/>
                        </a:spcBef>
                        <a:buNone/>
                      </a:pPr>
                      <a:r>
                        <a:rPr lang="en-US" sz="2800" u="none" cap="none" strike="noStrike"/>
                        <a:t>Yes</a:t>
                      </a:r>
                    </a:p>
                  </a:txBody>
                  <a:tcPr marT="45725" marB="45725" marR="91450" marL="91450"/>
                </a:tc>
              </a:tr>
              <a:tr h="670550">
                <a:tc>
                  <a:txBody>
                    <a:bodyPr>
                      <a:noAutofit/>
                    </a:bodyPr>
                    <a:lstStyle/>
                    <a:p>
                      <a:pPr indent="0" lvl="0" marL="0" marR="0" rtl="0" algn="ctr">
                        <a:spcBef>
                          <a:spcPts val="0"/>
                        </a:spcBef>
                        <a:buNone/>
                      </a:pPr>
                      <a:r>
                        <a:rPr lang="en-US" sz="2800" u="none" cap="none" strike="noStrike"/>
                        <a:t>TYR 57</a:t>
                      </a:r>
                    </a:p>
                  </a:txBody>
                  <a:tcPr marT="45725" marB="45725" marR="91450" marL="91450"/>
                </a:tc>
                <a:tc>
                  <a:txBody>
                    <a:bodyPr>
                      <a:noAutofit/>
                    </a:bodyPr>
                    <a:lstStyle/>
                    <a:p>
                      <a:pPr indent="0" lvl="0" marL="0" marR="0" rtl="0" algn="ctr">
                        <a:spcBef>
                          <a:spcPts val="0"/>
                        </a:spcBef>
                        <a:buNone/>
                      </a:pPr>
                      <a:r>
                        <a:rPr lang="en-US" sz="2800" u="none" cap="none" strike="noStrike"/>
                        <a:t>No</a:t>
                      </a:r>
                    </a:p>
                  </a:txBody>
                  <a:tcPr marT="45725" marB="45725" marR="91450" marL="91450"/>
                </a:tc>
                <a:tc>
                  <a:txBody>
                    <a:bodyPr>
                      <a:noAutofit/>
                    </a:bodyPr>
                    <a:lstStyle/>
                    <a:p>
                      <a:pPr indent="0" lvl="0" marL="0" marR="0" rtl="0" algn="ctr">
                        <a:spcBef>
                          <a:spcPts val="0"/>
                        </a:spcBef>
                        <a:buNone/>
                      </a:pPr>
                      <a:r>
                        <a:rPr lang="en-US" sz="2800" u="none" cap="none" strike="noStrike"/>
                        <a:t>Yes</a:t>
                      </a:r>
                    </a:p>
                  </a:txBody>
                  <a:tcPr marT="45725" marB="45725" marR="91450" marL="91450"/>
                </a:tc>
              </a:tr>
              <a:tr h="670550">
                <a:tc>
                  <a:txBody>
                    <a:bodyPr>
                      <a:noAutofit/>
                    </a:bodyPr>
                    <a:lstStyle/>
                    <a:p>
                      <a:pPr indent="0" lvl="0" marL="0" marR="0" rtl="0" algn="ctr">
                        <a:spcBef>
                          <a:spcPts val="0"/>
                        </a:spcBef>
                        <a:buNone/>
                      </a:pPr>
                      <a:r>
                        <a:rPr lang="en-US" sz="2800" u="none" cap="none" strike="noStrike"/>
                        <a:t>LEU 58</a:t>
                      </a:r>
                    </a:p>
                  </a:txBody>
                  <a:tcPr marT="45725" marB="45725" marR="91450" marL="91450"/>
                </a:tc>
                <a:tc>
                  <a:txBody>
                    <a:bodyPr>
                      <a:noAutofit/>
                    </a:bodyPr>
                    <a:lstStyle/>
                    <a:p>
                      <a:pPr indent="0" lvl="0" marL="0" marR="0" rtl="0" algn="ctr">
                        <a:spcBef>
                          <a:spcPts val="0"/>
                        </a:spcBef>
                        <a:buNone/>
                      </a:pPr>
                      <a:r>
                        <a:rPr lang="en-US" sz="2800" u="none" cap="none" strike="noStrike"/>
                        <a:t>No</a:t>
                      </a:r>
                    </a:p>
                  </a:txBody>
                  <a:tcPr marT="45725" marB="45725" marR="91450" marL="91450"/>
                </a:tc>
                <a:tc>
                  <a:txBody>
                    <a:bodyPr>
                      <a:noAutofit/>
                    </a:bodyPr>
                    <a:lstStyle/>
                    <a:p>
                      <a:pPr indent="0" lvl="0" marL="0" marR="0" rtl="0" algn="ctr">
                        <a:spcBef>
                          <a:spcPts val="0"/>
                        </a:spcBef>
                        <a:buNone/>
                      </a:pPr>
                      <a:r>
                        <a:rPr lang="en-US" sz="2800" u="none" cap="none" strike="noStrike"/>
                        <a:t>No</a:t>
                      </a:r>
                    </a:p>
                  </a:txBody>
                  <a:tcPr marT="45725" marB="45725" marR="91450" marL="91450"/>
                </a:tc>
              </a:tr>
            </a:tbl>
          </a:graphicData>
        </a:graphic>
      </p:graphicFrame>
      <p:sp>
        <p:nvSpPr>
          <p:cNvPr id="433" name="Shape 433"/>
          <p:cNvSpPr txBox="1"/>
          <p:nvPr/>
        </p:nvSpPr>
        <p:spPr>
          <a:xfrm>
            <a:off x="561575" y="6242125"/>
            <a:ext cx="9067800" cy="10920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US" sz="2200">
                <a:solidFill>
                  <a:srgbClr val="FF0000"/>
                </a:solidFill>
              </a:rPr>
              <a:t>Note that these XML scripts defining Move Maps, Interfaces, Ligand Areas, etc. are set when you are running a dock. These have been benchmarked by developers so you won’t be changing these.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693043" y="402483"/>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InterfaceScoreCalculator</a:t>
            </a:r>
          </a:p>
        </p:txBody>
      </p:sp>
      <p:sp>
        <p:nvSpPr>
          <p:cNvPr id="439" name="Shape 439"/>
          <p:cNvSpPr txBox="1"/>
          <p:nvPr>
            <p:ph idx="1" type="body"/>
          </p:nvPr>
        </p:nvSpPr>
        <p:spPr>
          <a:xfrm>
            <a:off x="372025" y="2012425"/>
            <a:ext cx="9524100" cy="4796400"/>
          </a:xfrm>
          <a:prstGeom prst="rect">
            <a:avLst/>
          </a:prstGeom>
          <a:noFill/>
          <a:ln>
            <a:noFill/>
          </a:ln>
        </p:spPr>
        <p:txBody>
          <a:bodyPr anchorCtr="0" anchor="t" bIns="45700" lIns="91425" rIns="91425" wrap="square" tIns="45700">
            <a:noAutofit/>
          </a:bodyPr>
          <a:lstStyle/>
          <a:p>
            <a:pPr indent="-394555" lvl="0" marL="189006" marR="0" rtl="0" algn="l">
              <a:lnSpc>
                <a:spcPct val="80000"/>
              </a:lnSpc>
              <a:spcBef>
                <a:spcPts val="0"/>
              </a:spcBef>
              <a:spcAft>
                <a:spcPts val="0"/>
              </a:spcAft>
              <a:buClr>
                <a:srgbClr val="1B00C0"/>
              </a:buClr>
              <a:buSzPts val="3237"/>
              <a:buFont typeface="Arial"/>
              <a:buNone/>
            </a:pPr>
            <a:r>
              <a:rPr b="0" i="0" lang="en-US" sz="3237" u="none" cap="none" strike="noStrike">
                <a:solidFill>
                  <a:srgbClr val="1B00C0"/>
                </a:solidFill>
                <a:latin typeface="Calibri"/>
                <a:ea typeface="Calibri"/>
                <a:cs typeface="Calibri"/>
                <a:sym typeface="Calibri"/>
              </a:rPr>
              <a:t>&lt;InterfaceScoreCalculator name=(string) chains=(comma separated chars) scorefxn=(string) native=(string)/&gt;</a:t>
            </a:r>
          </a:p>
          <a:p>
            <a:pPr indent="-324959" lvl="0" marL="189006" marR="0" rtl="0" algn="l">
              <a:lnSpc>
                <a:spcPct val="80000"/>
              </a:lnSpc>
              <a:spcBef>
                <a:spcPts val="827"/>
              </a:spcBef>
              <a:spcAft>
                <a:spcPts val="0"/>
              </a:spcAft>
              <a:buClr>
                <a:schemeClr val="dk1"/>
              </a:buClr>
              <a:buSzPts val="2141"/>
              <a:buFont typeface="Arial"/>
              <a:buNone/>
            </a:pPr>
            <a:r>
              <a:t/>
            </a:r>
            <a:endParaRPr b="0" i="0" sz="2141" u="none" cap="none" strike="noStrike">
              <a:solidFill>
                <a:schemeClr val="dk1"/>
              </a:solidFill>
              <a:latin typeface="Calibri"/>
              <a:ea typeface="Calibri"/>
              <a:cs typeface="Calibri"/>
              <a:sym typeface="Calibri"/>
            </a:endParaRPr>
          </a:p>
          <a:p>
            <a:pPr indent="-176212" lvl="0" marL="0" marR="0" rtl="0" algn="l">
              <a:lnSpc>
                <a:spcPct val="80000"/>
              </a:lnSpc>
              <a:spcBef>
                <a:spcPts val="827"/>
              </a:spcBef>
              <a:spcAft>
                <a:spcPts val="0"/>
              </a:spcAft>
              <a:buClr>
                <a:schemeClr val="dk1"/>
              </a:buClr>
              <a:buSzPts val="2775"/>
              <a:buFont typeface="Arial"/>
              <a:buNone/>
            </a:pPr>
            <a:r>
              <a:rPr b="0" i="0" lang="en-US" sz="2400" u="sng" cap="none" strike="noStrike">
                <a:solidFill>
                  <a:schemeClr val="dk1"/>
                </a:solidFill>
                <a:latin typeface="Calibri"/>
                <a:ea typeface="Calibri"/>
                <a:cs typeface="Calibri"/>
                <a:sym typeface="Calibri"/>
              </a:rPr>
              <a:t>Calculates ligand-specific scores based on bound complex vs separated complex</a:t>
            </a:r>
          </a:p>
          <a:p>
            <a:pPr indent="-324959" lvl="0" marL="189006" marR="0" rtl="0" algn="l">
              <a:lnSpc>
                <a:spcPct val="80000"/>
              </a:lnSpc>
              <a:spcBef>
                <a:spcPts val="827"/>
              </a:spcBef>
              <a:spcAft>
                <a:spcPts val="0"/>
              </a:spcAft>
              <a:buClr>
                <a:schemeClr val="dk1"/>
              </a:buClr>
              <a:buSzPts val="2141"/>
              <a:buFont typeface="Arial"/>
              <a:buNone/>
            </a:pPr>
            <a:r>
              <a:t/>
            </a:r>
            <a:endParaRPr b="0" i="0" sz="2141" u="none" cap="none" strike="noStrike">
              <a:solidFill>
                <a:schemeClr val="dk1"/>
              </a:solidFill>
              <a:latin typeface="Calibri"/>
              <a:ea typeface="Calibri"/>
              <a:cs typeface="Calibri"/>
              <a:sym typeface="Calibri"/>
            </a:endParaRPr>
          </a:p>
          <a:p>
            <a:pPr indent="-365218" lvl="0" marL="189006" marR="0" rtl="0" algn="l">
              <a:lnSpc>
                <a:spcPct val="80000"/>
              </a:lnSpc>
              <a:spcBef>
                <a:spcPts val="827"/>
              </a:spcBef>
              <a:spcAft>
                <a:spcPts val="0"/>
              </a:spcAft>
              <a:buClr>
                <a:schemeClr val="dk1"/>
              </a:buClr>
              <a:buSzPts val="2775"/>
              <a:buFont typeface="Arial"/>
              <a:buNone/>
            </a:pPr>
            <a:r>
              <a:rPr b="0" i="0" lang="en-US" sz="2400" u="none" cap="none" strike="noStrike">
                <a:solidFill>
                  <a:schemeClr val="dk1"/>
                </a:solidFill>
                <a:latin typeface="Calibri"/>
                <a:ea typeface="Calibri"/>
                <a:cs typeface="Calibri"/>
                <a:sym typeface="Calibri"/>
              </a:rPr>
              <a:t>chains: ligand chains to perform calculation for</a:t>
            </a:r>
          </a:p>
          <a:p>
            <a:pPr indent="-365218" lvl="0" marL="189006" marR="0" rtl="0" algn="l">
              <a:lnSpc>
                <a:spcPct val="80000"/>
              </a:lnSpc>
              <a:spcBef>
                <a:spcPts val="827"/>
              </a:spcBef>
              <a:spcAft>
                <a:spcPts val="0"/>
              </a:spcAft>
              <a:buClr>
                <a:schemeClr val="dk1"/>
              </a:buClr>
              <a:buSzPts val="2775"/>
              <a:buFont typeface="Arial"/>
              <a:buNone/>
            </a:pPr>
            <a:r>
              <a:rPr b="0" i="0" lang="en-US" sz="2400" u="none" cap="none" strike="noStrike">
                <a:solidFill>
                  <a:schemeClr val="dk1"/>
                </a:solidFill>
                <a:latin typeface="Calibri"/>
                <a:ea typeface="Calibri"/>
                <a:cs typeface="Calibri"/>
                <a:sym typeface="Calibri"/>
              </a:rPr>
              <a:t>scorefxn: Use a hard repulsive to identify clashes</a:t>
            </a:r>
          </a:p>
          <a:p>
            <a:pPr indent="-365218" lvl="0" marL="189006" marR="0" rtl="0" algn="l">
              <a:lnSpc>
                <a:spcPct val="80000"/>
              </a:lnSpc>
              <a:spcBef>
                <a:spcPts val="827"/>
              </a:spcBef>
              <a:spcAft>
                <a:spcPts val="0"/>
              </a:spcAft>
              <a:buClr>
                <a:schemeClr val="dk1"/>
              </a:buClr>
              <a:buSzPts val="2775"/>
              <a:buFont typeface="Arial"/>
              <a:buNone/>
            </a:pPr>
            <a:r>
              <a:rPr b="0" i="0" lang="en-US" sz="2400" u="none" cap="none" strike="noStrike">
                <a:solidFill>
                  <a:schemeClr val="dk1"/>
                </a:solidFill>
                <a:latin typeface="Calibri"/>
                <a:ea typeface="Calibri"/>
                <a:cs typeface="Calibri"/>
                <a:sym typeface="Calibri"/>
              </a:rPr>
              <a:t>native: native or “correct” structure for rms comparison if </a:t>
            </a:r>
            <a:r>
              <a:rPr lang="en-US" sz="2400"/>
              <a:t>available</a:t>
            </a:r>
          </a:p>
          <a:p>
            <a:pPr indent="-324959" lvl="0" marL="189006" marR="0" rtl="0" algn="l">
              <a:lnSpc>
                <a:spcPct val="80000"/>
              </a:lnSpc>
              <a:spcBef>
                <a:spcPts val="827"/>
              </a:spcBef>
              <a:buClr>
                <a:schemeClr val="dk1"/>
              </a:buClr>
              <a:buSzPts val="2141"/>
              <a:buFont typeface="Arial"/>
              <a:buNone/>
            </a:pPr>
            <a:r>
              <a:t/>
            </a:r>
            <a:endParaRPr b="0" i="0" sz="2141"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540643" y="302736"/>
            <a:ext cx="9071670" cy="1461188"/>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5000" u="none" cap="none" strike="noStrike">
                <a:solidFill>
                  <a:schemeClr val="dk1"/>
                </a:solidFill>
                <a:latin typeface="Calibri"/>
                <a:ea typeface="Calibri"/>
                <a:cs typeface="Calibri"/>
                <a:sym typeface="Calibri"/>
              </a:rPr>
              <a:t>Some Quick and Dirty Terminology</a:t>
            </a:r>
          </a:p>
        </p:txBody>
      </p:sp>
      <p:sp>
        <p:nvSpPr>
          <p:cNvPr id="104" name="Shape 104"/>
          <p:cNvSpPr txBox="1"/>
          <p:nvPr>
            <p:ph idx="1" type="body"/>
          </p:nvPr>
        </p:nvSpPr>
        <p:spPr>
          <a:xfrm>
            <a:off x="675403" y="1763924"/>
            <a:ext cx="8936910" cy="5216313"/>
          </a:xfrm>
          <a:prstGeom prst="rect">
            <a:avLst/>
          </a:prstGeom>
          <a:noFill/>
          <a:ln>
            <a:noFill/>
          </a:ln>
        </p:spPr>
        <p:txBody>
          <a:bodyPr anchorCtr="0" anchor="t" bIns="45700" lIns="91425" rIns="91425" wrap="square" tIns="45700">
            <a:noAutofit/>
          </a:bodyPr>
          <a:lstStyle/>
          <a:p>
            <a:pPr indent="-189006" lvl="0" marL="189006"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Ligand: small molecule binder (“drug-like”)</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Chain: identifier for protein/ligand molecule</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Low-resolution/Coarse-grained: fast centroid or grid based sampling steps</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High-resolution/Atomistic: full-atom steps with complete Rosetta energy function </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Integer: 0,1,2,3,4…etc.</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Float: 1.2, 2.3, 0.78…etc.</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Boolean: True/False</a:t>
            </a:r>
          </a:p>
          <a:p>
            <a:pPr indent="-189006" lvl="0" marL="189006" marR="0" rtl="0" algn="l">
              <a:lnSpc>
                <a:spcPct val="90000"/>
              </a:lnSpc>
              <a:spcBef>
                <a:spcPts val="827"/>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String: alpha/numeric/symbol combination </a:t>
            </a:r>
          </a:p>
          <a:p>
            <a:pPr indent="-189006" lvl="0" marL="189006" marR="0" rtl="0" algn="l">
              <a:lnSpc>
                <a:spcPct val="90000"/>
              </a:lnSpc>
              <a:spcBef>
                <a:spcPts val="827"/>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descr="2113_nolig.png" id="445" name="Shape 445"/>
          <p:cNvPicPr preferRelativeResize="0"/>
          <p:nvPr/>
        </p:nvPicPr>
        <p:blipFill rotWithShape="1">
          <a:blip r:embed="rId3">
            <a:alphaModFix/>
          </a:blip>
          <a:srcRect b="0" l="10746" r="0" t="0"/>
          <a:stretch/>
        </p:blipFill>
        <p:spPr>
          <a:xfrm>
            <a:off x="237599" y="1037800"/>
            <a:ext cx="6160299" cy="5029199"/>
          </a:xfrm>
          <a:prstGeom prst="rect">
            <a:avLst/>
          </a:prstGeom>
          <a:noFill/>
          <a:ln>
            <a:noFill/>
          </a:ln>
        </p:spPr>
      </p:pic>
      <p:sp>
        <p:nvSpPr>
          <p:cNvPr id="446" name="Shape 446"/>
          <p:cNvSpPr txBox="1"/>
          <p:nvPr>
            <p:ph type="title"/>
          </p:nvPr>
        </p:nvSpPr>
        <p:spPr>
          <a:xfrm>
            <a:off x="544512" y="251989"/>
            <a:ext cx="9220200" cy="1091953"/>
          </a:xfrm>
          <a:prstGeom prst="rect">
            <a:avLst/>
          </a:prstGeom>
          <a:noFill/>
          <a:ln>
            <a:noFill/>
          </a:ln>
        </p:spPr>
        <p:txBody>
          <a:bodyPr anchorCtr="0" anchor="ctr" bIns="45700" lIns="91425" rIns="91425" wrap="square" tIns="45700">
            <a:noAutofit/>
          </a:bodyPr>
          <a:lstStyle/>
          <a:p>
            <a:pPr indent="-292100" lvl="0" marL="0" marR="0" rtl="0" algn="ctr">
              <a:lnSpc>
                <a:spcPct val="90000"/>
              </a:lnSpc>
              <a:spcBef>
                <a:spcPts val="0"/>
              </a:spcBef>
              <a:buClr>
                <a:schemeClr val="dk1"/>
              </a:buClr>
              <a:buSzPts val="4600"/>
              <a:buFont typeface="Calibri"/>
              <a:buNone/>
            </a:pPr>
            <a:r>
              <a:rPr lang="en-US" sz="4600"/>
              <a:t>InterfaceScoreCalculator</a:t>
            </a:r>
          </a:p>
        </p:txBody>
      </p:sp>
      <p:pic>
        <p:nvPicPr>
          <p:cNvPr descr="2113_haslig.png" id="447" name="Shape 447"/>
          <p:cNvPicPr preferRelativeResize="0"/>
          <p:nvPr/>
        </p:nvPicPr>
        <p:blipFill rotWithShape="1">
          <a:blip r:embed="rId4">
            <a:alphaModFix/>
          </a:blip>
          <a:srcRect b="0" l="0" r="0" t="0"/>
          <a:stretch/>
        </p:blipFill>
        <p:spPr>
          <a:xfrm>
            <a:off x="5889637" y="2025474"/>
            <a:ext cx="4191000" cy="3053869"/>
          </a:xfrm>
          <a:prstGeom prst="rect">
            <a:avLst/>
          </a:prstGeom>
          <a:noFill/>
          <a:ln>
            <a:noFill/>
          </a:ln>
        </p:spPr>
      </p:pic>
      <p:sp>
        <p:nvSpPr>
          <p:cNvPr id="448" name="Shape 448"/>
          <p:cNvSpPr txBox="1"/>
          <p:nvPr/>
        </p:nvSpPr>
        <p:spPr>
          <a:xfrm>
            <a:off x="776250" y="5258250"/>
            <a:ext cx="9080700" cy="20853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2800">
              <a:solidFill>
                <a:schemeClr val="dk1"/>
              </a:solidFill>
            </a:endParaRPr>
          </a:p>
          <a:p>
            <a:pPr indent="0" lvl="0" marL="0" marR="0" rtl="0" algn="ctr">
              <a:spcBef>
                <a:spcPts val="0"/>
              </a:spcBef>
              <a:spcAft>
                <a:spcPts val="0"/>
              </a:spcAft>
              <a:buNone/>
            </a:pPr>
            <a:r>
              <a:rPr lang="en-US" sz="2800">
                <a:solidFill>
                  <a:schemeClr val="dk1"/>
                </a:solidFill>
              </a:rPr>
              <a:t>interface_delta_X = Score(Bound) - Score(Unbound)</a:t>
            </a:r>
          </a:p>
          <a:p>
            <a:pPr indent="0" lvl="0" marL="0" marR="0" rtl="0" algn="ctr">
              <a:spcBef>
                <a:spcPts val="0"/>
              </a:spcBef>
              <a:spcAft>
                <a:spcPts val="0"/>
              </a:spcAft>
              <a:buNone/>
            </a:pPr>
            <a:r>
              <a:t/>
            </a:r>
            <a:endParaRPr sz="2800">
              <a:solidFill>
                <a:schemeClr val="dk1"/>
              </a:solidFill>
            </a:endParaRPr>
          </a:p>
          <a:p>
            <a:pPr indent="0" lvl="0" marL="0" marR="0" rtl="0" algn="ctr">
              <a:spcBef>
                <a:spcPts val="0"/>
              </a:spcBef>
              <a:spcAft>
                <a:spcPts val="0"/>
              </a:spcAft>
              <a:buNone/>
            </a:pPr>
            <a:r>
              <a:rPr lang="en-US" sz="2800">
                <a:solidFill>
                  <a:schemeClr val="dk1"/>
                </a:solidFill>
              </a:rPr>
              <a:t>(Note: sidechains do NOT repack here)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693043" y="402483"/>
            <a:ext cx="8694600" cy="1461300"/>
          </a:xfrm>
          <a:prstGeom prst="rect">
            <a:avLst/>
          </a:prstGeom>
        </p:spPr>
        <p:txBody>
          <a:bodyPr anchorCtr="0" anchor="ctr" bIns="91425" lIns="91425" rIns="91425" wrap="square" tIns="91425">
            <a:noAutofit/>
          </a:bodyPr>
          <a:lstStyle/>
          <a:p>
            <a:pPr indent="0" lvl="0" marL="0" algn="ctr">
              <a:spcBef>
                <a:spcPts val="0"/>
              </a:spcBef>
              <a:buNone/>
            </a:pPr>
            <a:r>
              <a:rPr lang="en-US"/>
              <a:t>FAQs</a:t>
            </a:r>
          </a:p>
        </p:txBody>
      </p:sp>
      <p:sp>
        <p:nvSpPr>
          <p:cNvPr id="455" name="Shape 455"/>
          <p:cNvSpPr txBox="1"/>
          <p:nvPr>
            <p:ph idx="1" type="body"/>
          </p:nvPr>
        </p:nvSpPr>
        <p:spPr>
          <a:xfrm>
            <a:off x="693006" y="1764014"/>
            <a:ext cx="8694600" cy="4796400"/>
          </a:xfrm>
          <a:prstGeom prst="rect">
            <a:avLst/>
          </a:prstGeom>
        </p:spPr>
        <p:txBody>
          <a:bodyPr anchorCtr="0" anchor="t" bIns="91425" lIns="91425" rIns="91425" wrap="square" tIns="91425">
            <a:noAutofit/>
          </a:bodyPr>
          <a:lstStyle/>
          <a:p>
            <a:pPr indent="-375602" lvl="0" marL="457200" rtl="0">
              <a:spcBef>
                <a:spcPts val="0"/>
              </a:spcBef>
              <a:buSzPts val="2315"/>
              <a:buChar char="•"/>
            </a:pPr>
            <a:r>
              <a:rPr lang="en-US"/>
              <a:t>How many output poses should I make?</a:t>
            </a:r>
          </a:p>
          <a:p>
            <a:pPr indent="457200" lvl="0" marL="0" rtl="0">
              <a:spcBef>
                <a:spcPts val="0"/>
              </a:spcBef>
              <a:buNone/>
            </a:pPr>
            <a:r>
              <a:rPr lang="en-US"/>
              <a:t>Depends. </a:t>
            </a:r>
          </a:p>
          <a:p>
            <a:pPr indent="-375602" lvl="0" marL="914400" rtl="0">
              <a:spcBef>
                <a:spcPts val="0"/>
              </a:spcBef>
              <a:spcAft>
                <a:spcPts val="0"/>
              </a:spcAft>
              <a:buSzPts val="2315"/>
              <a:buChar char="•"/>
            </a:pPr>
            <a:r>
              <a:rPr lang="en-US"/>
              <a:t>Size of active site</a:t>
            </a:r>
          </a:p>
          <a:p>
            <a:pPr indent="-375602" lvl="0" marL="914400" rtl="0">
              <a:spcBef>
                <a:spcPts val="0"/>
              </a:spcBef>
              <a:buSzPts val="2315"/>
              <a:buChar char="•"/>
            </a:pPr>
            <a:r>
              <a:rPr lang="en-US"/>
              <a:t>Ligand--size, rotatable bonds, etc. </a:t>
            </a:r>
          </a:p>
          <a:p>
            <a:pPr indent="0" lvl="0" marL="0" rtl="0">
              <a:spcBef>
                <a:spcPts val="0"/>
              </a:spcBef>
              <a:buNone/>
            </a:pPr>
            <a:r>
              <a:t/>
            </a:r>
            <a:endParaRPr/>
          </a:p>
          <a:p>
            <a:pPr indent="-375602" lvl="0" marL="457200" rtl="0">
              <a:spcBef>
                <a:spcPts val="0"/>
              </a:spcBef>
              <a:spcAft>
                <a:spcPts val="0"/>
              </a:spcAft>
              <a:buSzPts val="2315"/>
              <a:buChar char="•"/>
            </a:pPr>
            <a:r>
              <a:rPr lang="en-US"/>
              <a:t>High-throughput screening?</a:t>
            </a:r>
          </a:p>
          <a:p>
            <a:pPr indent="-354583" lvl="1" marL="914400" rtl="0">
              <a:spcBef>
                <a:spcPts val="0"/>
              </a:spcBef>
              <a:spcAft>
                <a:spcPts val="0"/>
              </a:spcAft>
              <a:buSzPts val="1984"/>
              <a:buChar char="•"/>
            </a:pPr>
            <a:r>
              <a:rPr lang="en-US"/>
              <a:t>Rosetta/tools/hts_tools/</a:t>
            </a:r>
          </a:p>
          <a:p>
            <a:pPr indent="-354583" lvl="1" marL="914400" rtl="0">
              <a:spcBef>
                <a:spcPts val="0"/>
              </a:spcBef>
              <a:buSzPts val="1984"/>
              <a:buChar char="•"/>
            </a:pPr>
            <a:r>
              <a:rPr lang="en-US"/>
              <a:t>(Deluca et al.)</a:t>
            </a:r>
          </a:p>
          <a:p>
            <a:pPr indent="0" lvl="0" marL="0" rtl="0">
              <a:spcBef>
                <a:spcPts val="0"/>
              </a:spcBef>
              <a:buNone/>
            </a:pPr>
            <a:r>
              <a:t/>
            </a:r>
            <a:endParaRPr/>
          </a:p>
          <a:p>
            <a:pPr indent="-375602" lvl="0" marL="457200" rtl="0">
              <a:spcBef>
                <a:spcPts val="0"/>
              </a:spcBef>
              <a:spcAft>
                <a:spcPts val="0"/>
              </a:spcAft>
              <a:buSzPts val="2315"/>
              <a:buChar char="•"/>
            </a:pPr>
            <a:r>
              <a:rPr lang="en-US"/>
              <a:t>How long do docking runs usually take?</a:t>
            </a:r>
          </a:p>
          <a:p>
            <a:pPr indent="-354583" lvl="1" marL="914400" rtl="0">
              <a:spcBef>
                <a:spcPts val="0"/>
              </a:spcBef>
              <a:buSzPts val="1984"/>
              <a:buChar char="•"/>
            </a:pPr>
            <a:r>
              <a:rPr lang="en-US"/>
              <a:t>Not long compared to other types of runs</a:t>
            </a: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93043" y="402483"/>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References</a:t>
            </a:r>
          </a:p>
        </p:txBody>
      </p:sp>
      <p:sp>
        <p:nvSpPr>
          <p:cNvPr id="461" name="Shape 461"/>
          <p:cNvSpPr txBox="1"/>
          <p:nvPr>
            <p:ph idx="1" type="body"/>
          </p:nvPr>
        </p:nvSpPr>
        <p:spPr>
          <a:xfrm>
            <a:off x="620712" y="1646237"/>
            <a:ext cx="8988557" cy="4955787"/>
          </a:xfrm>
          <a:prstGeom prst="rect">
            <a:avLst/>
          </a:prstGeom>
          <a:noFill/>
          <a:ln>
            <a:noFill/>
          </a:ln>
        </p:spPr>
        <p:txBody>
          <a:bodyPr anchorCtr="0" anchor="t" bIns="45700" lIns="91425" rIns="91425" wrap="square" tIns="45700">
            <a:noAutofit/>
          </a:bodyPr>
          <a:lstStyle/>
          <a:p>
            <a:pPr indent="-316006" lvl="0" marL="189006" marR="0" rtl="0" algn="l">
              <a:lnSpc>
                <a:spcPct val="90000"/>
              </a:lnSpc>
              <a:spcBef>
                <a:spcPts val="0"/>
              </a:spcBef>
              <a:spcAft>
                <a:spcPts val="0"/>
              </a:spcAft>
              <a:buClr>
                <a:schemeClr val="dk1"/>
              </a:buClr>
              <a:buSzPts val="2000"/>
              <a:buFont typeface="Arial"/>
              <a:buNone/>
            </a:pPr>
            <a:r>
              <a:rPr b="0" i="0" lang="en-US" sz="2000" u="sng" cap="none" strike="noStrike">
                <a:solidFill>
                  <a:schemeClr val="dk1"/>
                </a:solidFill>
                <a:latin typeface="Calibri"/>
                <a:ea typeface="Calibri"/>
                <a:cs typeface="Calibri"/>
                <a:sym typeface="Calibri"/>
              </a:rPr>
              <a:t>Methodology</a:t>
            </a:r>
          </a:p>
          <a:p>
            <a:pPr indent="-189006" lvl="0" marL="189006" marR="0" rtl="0" algn="l">
              <a:lnSpc>
                <a:spcPct val="90000"/>
              </a:lnSpc>
              <a:spcBef>
                <a:spcPts val="827"/>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DeLuca, S., Khar, K. &amp; Meiler, J. Fully Flexible Docking of Medium Sized Ligand Libraries with RosettaLigand. </a:t>
            </a:r>
            <a:r>
              <a:rPr b="1" i="1" lang="en-US" sz="2000" u="none" cap="none" strike="noStrike">
                <a:solidFill>
                  <a:schemeClr val="dk1"/>
                </a:solidFill>
                <a:latin typeface="Calibri"/>
                <a:ea typeface="Calibri"/>
                <a:cs typeface="Calibri"/>
                <a:sym typeface="Calibri"/>
              </a:rPr>
              <a:t>PLoS One</a:t>
            </a:r>
            <a:r>
              <a:rPr b="1" i="0" lang="en-US" sz="2000" u="none" cap="none" strike="noStrike">
                <a:solidFill>
                  <a:schemeClr val="dk1"/>
                </a:solidFill>
                <a:latin typeface="Calibri"/>
                <a:ea typeface="Calibri"/>
                <a:cs typeface="Calibri"/>
                <a:sym typeface="Calibri"/>
              </a:rPr>
              <a:t> 10, e0132508 (2015).</a:t>
            </a:r>
          </a:p>
          <a:p>
            <a:pPr indent="-189006" lvl="0" marL="189006" marR="0" rtl="0" algn="l">
              <a:lnSpc>
                <a:spcPct val="90000"/>
              </a:lnSpc>
              <a:spcBef>
                <a:spcPts val="827"/>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S. Combs </a:t>
            </a:r>
            <a:r>
              <a:rPr b="1" i="1" lang="en-US" sz="2000" u="none" cap="none" strike="noStrike">
                <a:solidFill>
                  <a:schemeClr val="dk1"/>
                </a:solidFill>
                <a:latin typeface="Calibri"/>
                <a:ea typeface="Calibri"/>
                <a:cs typeface="Calibri"/>
                <a:sym typeface="Calibri"/>
              </a:rPr>
              <a:t>et al.</a:t>
            </a:r>
            <a:r>
              <a:rPr b="1" i="0" lang="en-US" sz="2000" u="none" cap="none" strike="noStrike">
                <a:solidFill>
                  <a:schemeClr val="dk1"/>
                </a:solidFill>
                <a:latin typeface="Calibri"/>
                <a:ea typeface="Calibri"/>
                <a:cs typeface="Calibri"/>
                <a:sym typeface="Calibri"/>
              </a:rPr>
              <a:t>, Small-molecule ligand docking into comparative models with Rosetta, </a:t>
            </a:r>
            <a:r>
              <a:rPr b="1" i="1" lang="en-US" sz="2000" u="none" cap="none" strike="noStrike">
                <a:solidFill>
                  <a:schemeClr val="dk1"/>
                </a:solidFill>
                <a:latin typeface="Calibri"/>
                <a:ea typeface="Calibri"/>
                <a:cs typeface="Calibri"/>
                <a:sym typeface="Calibri"/>
              </a:rPr>
              <a:t>Nature Protocols</a:t>
            </a:r>
            <a:r>
              <a:rPr b="1" i="0" lang="en-US" sz="2000" u="none" cap="none" strike="noStrike">
                <a:solidFill>
                  <a:schemeClr val="dk1"/>
                </a:solidFill>
                <a:latin typeface="Calibri"/>
                <a:ea typeface="Calibri"/>
                <a:cs typeface="Calibri"/>
                <a:sym typeface="Calibri"/>
              </a:rPr>
              <a:t> 8, 1277–1298 (2013).</a:t>
            </a:r>
          </a:p>
          <a:p>
            <a:pPr indent="-189006" lvl="0" marL="189006" marR="0" rtl="0" algn="l">
              <a:lnSpc>
                <a:spcPct val="9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 Lemmon, J. Meiler, R. Baron, Ed. RosettaLigand docking with flexible XML protocols, </a:t>
            </a:r>
            <a:r>
              <a:rPr b="0" i="1" lang="en-US" sz="2000" u="none" cap="none" strike="noStrike">
                <a:solidFill>
                  <a:schemeClr val="dk1"/>
                </a:solidFill>
                <a:latin typeface="Calibri"/>
                <a:ea typeface="Calibri"/>
                <a:cs typeface="Calibri"/>
                <a:sym typeface="Calibri"/>
              </a:rPr>
              <a:t>Methods in Mol Biol</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819</a:t>
            </a:r>
            <a:r>
              <a:rPr b="0" i="0" lang="en-US" sz="2000" u="none" cap="none" strike="noStrike">
                <a:solidFill>
                  <a:schemeClr val="dk1"/>
                </a:solidFill>
                <a:latin typeface="Calibri"/>
                <a:ea typeface="Calibri"/>
                <a:cs typeface="Calibri"/>
                <a:sym typeface="Calibri"/>
              </a:rPr>
              <a:t>, 143–155 (2012).</a:t>
            </a:r>
          </a:p>
          <a:p>
            <a:pPr indent="-189006" lvl="0" marL="189006" marR="0" rtl="0" algn="l">
              <a:lnSpc>
                <a:spcPct val="9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 W. Davis, D. Baker, RosettaLigand docking with full ligand and receptor flexibility., </a:t>
            </a:r>
            <a:r>
              <a:rPr b="0" i="1" lang="en-US" sz="2000" u="none" cap="none" strike="noStrike">
                <a:solidFill>
                  <a:schemeClr val="dk1"/>
                </a:solidFill>
                <a:latin typeface="Calibri"/>
                <a:ea typeface="Calibri"/>
                <a:cs typeface="Calibri"/>
                <a:sym typeface="Calibri"/>
              </a:rPr>
              <a:t>Journal of molecular biology</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385</a:t>
            </a:r>
            <a:r>
              <a:rPr b="0" i="0" lang="en-US" sz="2000" u="none" cap="none" strike="noStrike">
                <a:solidFill>
                  <a:schemeClr val="dk1"/>
                </a:solidFill>
                <a:latin typeface="Calibri"/>
                <a:ea typeface="Calibri"/>
                <a:cs typeface="Calibri"/>
                <a:sym typeface="Calibri"/>
              </a:rPr>
              <a:t>, 381–92 (2009).</a:t>
            </a:r>
          </a:p>
          <a:p>
            <a:pPr indent="-189006" lvl="0" marL="189006" marR="0" rtl="0" algn="l">
              <a:lnSpc>
                <a:spcPct val="9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K.W. Kaufmann </a:t>
            </a:r>
            <a:r>
              <a:rPr b="0" i="1" lang="en-US" sz="2000" u="none" cap="none" strike="noStrike">
                <a:solidFill>
                  <a:schemeClr val="dk1"/>
                </a:solidFill>
                <a:latin typeface="Calibri"/>
                <a:ea typeface="Calibri"/>
                <a:cs typeface="Calibri"/>
                <a:sym typeface="Calibri"/>
              </a:rPr>
              <a:t>et al., </a:t>
            </a:r>
            <a:r>
              <a:rPr b="0" i="0" lang="en-US" sz="2000" u="none" cap="none" strike="noStrike">
                <a:solidFill>
                  <a:schemeClr val="dk1"/>
                </a:solidFill>
                <a:latin typeface="Calibri"/>
                <a:ea typeface="Calibri"/>
                <a:cs typeface="Calibri"/>
                <a:sym typeface="Calibri"/>
              </a:rPr>
              <a:t>Small Molecule Rotamers Enable Simultaneous Optimization of Small Molecule and Protein Degrees of Freedom in ROSETTALIGAND Docking, German Conference on Bioinformatics, pp. 148–157 (2008)</a:t>
            </a:r>
          </a:p>
          <a:p>
            <a:pPr indent="-189006" lvl="0" marL="189006" marR="0" rtl="0" algn="l">
              <a:lnSpc>
                <a:spcPct val="90000"/>
              </a:lnSpc>
              <a:spcBef>
                <a:spcPts val="827"/>
              </a:spcBef>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J. Meiler, D. Baker, ROSETTALIGAND : Protein – Small Molecule Docking with Full Side-Chain Flexibility, </a:t>
            </a:r>
            <a:r>
              <a:rPr b="0" i="1" lang="en-US" sz="2000" u="none" cap="none" strike="noStrike">
                <a:solidFill>
                  <a:schemeClr val="dk1"/>
                </a:solidFill>
                <a:latin typeface="Calibri"/>
                <a:ea typeface="Calibri"/>
                <a:cs typeface="Calibri"/>
                <a:sym typeface="Calibri"/>
              </a:rPr>
              <a:t>Proteins</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548</a:t>
            </a:r>
            <a:r>
              <a:rPr b="0" i="0" lang="en-US" sz="2000" u="none" cap="none" strike="noStrike">
                <a:solidFill>
                  <a:schemeClr val="dk1"/>
                </a:solidFill>
                <a:latin typeface="Calibri"/>
                <a:ea typeface="Calibri"/>
                <a:cs typeface="Calibri"/>
                <a:sym typeface="Calibri"/>
              </a:rPr>
              <a:t>, 538–548 (2006).</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693043" y="402483"/>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References</a:t>
            </a:r>
          </a:p>
        </p:txBody>
      </p:sp>
      <p:sp>
        <p:nvSpPr>
          <p:cNvPr id="467" name="Shape 467"/>
          <p:cNvSpPr txBox="1"/>
          <p:nvPr>
            <p:ph idx="1" type="body"/>
          </p:nvPr>
        </p:nvSpPr>
        <p:spPr>
          <a:xfrm>
            <a:off x="620712" y="1646237"/>
            <a:ext cx="8988557" cy="4955787"/>
          </a:xfrm>
          <a:prstGeom prst="rect">
            <a:avLst/>
          </a:prstGeom>
          <a:noFill/>
          <a:ln>
            <a:noFill/>
          </a:ln>
        </p:spPr>
        <p:txBody>
          <a:bodyPr anchorCtr="0" anchor="t" bIns="45700" lIns="91425" rIns="91425" wrap="square" tIns="45700">
            <a:noAutofit/>
          </a:bodyPr>
          <a:lstStyle/>
          <a:p>
            <a:pPr indent="-316006" lvl="0" marL="189006" marR="0" rtl="0" algn="l">
              <a:lnSpc>
                <a:spcPct val="80000"/>
              </a:lnSpc>
              <a:spcBef>
                <a:spcPts val="0"/>
              </a:spcBef>
              <a:spcAft>
                <a:spcPts val="0"/>
              </a:spcAft>
              <a:buClr>
                <a:schemeClr val="dk1"/>
              </a:buClr>
              <a:buSzPts val="2000"/>
              <a:buFont typeface="Arial"/>
              <a:buNone/>
            </a:pPr>
            <a:r>
              <a:rPr b="0" i="0" lang="en-US" sz="2000" u="sng" cap="none" strike="noStrike">
                <a:solidFill>
                  <a:schemeClr val="dk1"/>
                </a:solidFill>
                <a:latin typeface="Calibri"/>
                <a:ea typeface="Calibri"/>
                <a:cs typeface="Calibri"/>
                <a:sym typeface="Calibri"/>
              </a:rPr>
              <a:t>Applications</a:t>
            </a:r>
          </a:p>
          <a:p>
            <a:pPr indent="-189006" lvl="0" marL="189006" marR="0" rtl="0" algn="l">
              <a:lnSpc>
                <a:spcPct val="8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K. J. Gregory </a:t>
            </a:r>
            <a:r>
              <a:rPr b="0" i="1" lang="en-US" sz="2000" u="none" cap="none" strike="noStrike">
                <a:solidFill>
                  <a:schemeClr val="dk1"/>
                </a:solidFill>
                <a:latin typeface="Calibri"/>
                <a:ea typeface="Calibri"/>
                <a:cs typeface="Calibri"/>
                <a:sym typeface="Calibri"/>
              </a:rPr>
              <a:t>et al.</a:t>
            </a:r>
            <a:r>
              <a:rPr b="0" i="0" lang="en-US" sz="2000" u="none" cap="none" strike="noStrike">
                <a:solidFill>
                  <a:schemeClr val="dk1"/>
                </a:solidFill>
                <a:latin typeface="Calibri"/>
                <a:ea typeface="Calibri"/>
                <a:cs typeface="Calibri"/>
                <a:sym typeface="Calibri"/>
              </a:rPr>
              <a:t>, Probing the metabotropic glutamate receptor 5 (mGlu5) positive allosteric modulator (PAM) binding pocket: discovery of point mutations that engender a “molecular switch” in PAM pharmacology., </a:t>
            </a:r>
            <a:r>
              <a:rPr b="0" i="1" lang="en-US" sz="2000" u="none" cap="none" strike="noStrike">
                <a:solidFill>
                  <a:schemeClr val="dk1"/>
                </a:solidFill>
                <a:latin typeface="Calibri"/>
                <a:ea typeface="Calibri"/>
                <a:cs typeface="Calibri"/>
                <a:sym typeface="Calibri"/>
              </a:rPr>
              <a:t>Molecular pharmacology</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83</a:t>
            </a:r>
            <a:r>
              <a:rPr b="0" i="0" lang="en-US" sz="2000" u="none" cap="none" strike="noStrike">
                <a:solidFill>
                  <a:schemeClr val="dk1"/>
                </a:solidFill>
                <a:latin typeface="Calibri"/>
                <a:ea typeface="Calibri"/>
                <a:cs typeface="Calibri"/>
                <a:sym typeface="Calibri"/>
              </a:rPr>
              <a:t>, 991–1006 (2013).</a:t>
            </a:r>
          </a:p>
          <a:p>
            <a:pPr indent="-189006" lvl="0" marL="189006" marR="0" rtl="0" algn="l">
              <a:lnSpc>
                <a:spcPct val="8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B. Allison </a:t>
            </a:r>
            <a:r>
              <a:rPr b="0" i="1" lang="en-US" sz="2000" u="none" cap="none" strike="noStrike">
                <a:solidFill>
                  <a:schemeClr val="dk1"/>
                </a:solidFill>
                <a:latin typeface="Calibri"/>
                <a:ea typeface="Calibri"/>
                <a:cs typeface="Calibri"/>
                <a:sym typeface="Calibri"/>
              </a:rPr>
              <a:t>et al.</a:t>
            </a:r>
            <a:r>
              <a:rPr b="0" i="0" lang="en-US" sz="2000" u="none" cap="none" strike="noStrike">
                <a:solidFill>
                  <a:schemeClr val="dk1"/>
                </a:solidFill>
                <a:latin typeface="Calibri"/>
                <a:ea typeface="Calibri"/>
                <a:cs typeface="Calibri"/>
                <a:sym typeface="Calibri"/>
              </a:rPr>
              <a:t>, Computational design of protein-small molecule interfaces., </a:t>
            </a:r>
            <a:r>
              <a:rPr b="0" i="1" lang="en-US" sz="2000" u="none" cap="none" strike="noStrike">
                <a:solidFill>
                  <a:schemeClr val="dk1"/>
                </a:solidFill>
                <a:latin typeface="Calibri"/>
                <a:ea typeface="Calibri"/>
                <a:cs typeface="Calibri"/>
                <a:sym typeface="Calibri"/>
              </a:rPr>
              <a:t>Journal of structural biology</a:t>
            </a:r>
            <a:r>
              <a:rPr b="0" i="0" lang="en-US" sz="2000" u="none" cap="none" strike="noStrike">
                <a:solidFill>
                  <a:schemeClr val="dk1"/>
                </a:solidFill>
                <a:latin typeface="Calibri"/>
                <a:ea typeface="Calibri"/>
                <a:cs typeface="Calibri"/>
                <a:sym typeface="Calibri"/>
              </a:rPr>
              <a:t> (2013), doi:10.1016/j.jsb.2013.08.003.</a:t>
            </a:r>
          </a:p>
          <a:p>
            <a:pPr indent="-189006" lvl="0" marL="189006" marR="0" rtl="0" algn="l">
              <a:lnSpc>
                <a:spcPct val="8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 Lemmon, J. Meiler, Towards ligand docking including explicit interface water molecules., </a:t>
            </a:r>
            <a:r>
              <a:rPr b="0" i="1" lang="en-US" sz="2000" u="none" cap="none" strike="noStrike">
                <a:solidFill>
                  <a:schemeClr val="dk1"/>
                </a:solidFill>
                <a:latin typeface="Calibri"/>
                <a:ea typeface="Calibri"/>
                <a:cs typeface="Calibri"/>
                <a:sym typeface="Calibri"/>
              </a:rPr>
              <a:t>PloS one</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8</a:t>
            </a:r>
            <a:r>
              <a:rPr b="0" i="0" lang="en-US" sz="2000" u="none" cap="none" strike="noStrike">
                <a:solidFill>
                  <a:schemeClr val="dk1"/>
                </a:solidFill>
                <a:latin typeface="Calibri"/>
                <a:ea typeface="Calibri"/>
                <a:cs typeface="Calibri"/>
                <a:sym typeface="Calibri"/>
              </a:rPr>
              <a:t>, e67536 (2013).</a:t>
            </a:r>
          </a:p>
          <a:p>
            <a:pPr indent="-189006" lvl="0" marL="189006" marR="0" rtl="0" algn="l">
              <a:lnSpc>
                <a:spcPct val="8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 Lemmon, K. Kaufmann, J. Meiler, Prediction of HIV-1 protease/inhibitor affinity using RosettaLigand., </a:t>
            </a:r>
            <a:r>
              <a:rPr b="0" i="1" lang="en-US" sz="2000" u="none" cap="none" strike="noStrike">
                <a:solidFill>
                  <a:schemeClr val="dk1"/>
                </a:solidFill>
                <a:latin typeface="Calibri"/>
                <a:ea typeface="Calibri"/>
                <a:cs typeface="Calibri"/>
                <a:sym typeface="Calibri"/>
              </a:rPr>
              <a:t>Chemical biology &amp; drug design</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79</a:t>
            </a:r>
            <a:r>
              <a:rPr b="0" i="0" lang="en-US" sz="2000" u="none" cap="none" strike="noStrike">
                <a:solidFill>
                  <a:schemeClr val="dk1"/>
                </a:solidFill>
                <a:latin typeface="Calibri"/>
                <a:ea typeface="Calibri"/>
                <a:cs typeface="Calibri"/>
                <a:sym typeface="Calibri"/>
              </a:rPr>
              <a:t>, 888–96 (2012).</a:t>
            </a:r>
          </a:p>
          <a:p>
            <a:pPr indent="-189006" lvl="0" marL="189006" marR="0" rtl="0" algn="l">
              <a:lnSpc>
                <a:spcPct val="80000"/>
              </a:lnSpc>
              <a:spcBef>
                <a:spcPts val="827"/>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K. W. Kaufmann, J. Meiler, Using RosettaLigand for small molecule docking into comparative models., </a:t>
            </a:r>
            <a:r>
              <a:rPr b="0" i="1" lang="en-US" sz="2000" u="none" cap="none" strike="noStrike">
                <a:solidFill>
                  <a:schemeClr val="dk1"/>
                </a:solidFill>
                <a:latin typeface="Calibri"/>
                <a:ea typeface="Calibri"/>
                <a:cs typeface="Calibri"/>
                <a:sym typeface="Calibri"/>
              </a:rPr>
              <a:t>PloS one</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7</a:t>
            </a:r>
            <a:r>
              <a:rPr b="0" i="0" lang="en-US" sz="2000" u="none" cap="none" strike="noStrike">
                <a:solidFill>
                  <a:schemeClr val="dk1"/>
                </a:solidFill>
                <a:latin typeface="Calibri"/>
                <a:ea typeface="Calibri"/>
                <a:cs typeface="Calibri"/>
                <a:sym typeface="Calibri"/>
              </a:rPr>
              <a:t> (2012), doi:10.1371/journal.pone.0050769.</a:t>
            </a:r>
          </a:p>
          <a:p>
            <a:pPr indent="-189006" lvl="0" marL="189006" marR="0" rtl="0" algn="l">
              <a:lnSpc>
                <a:spcPct val="80000"/>
              </a:lnSpc>
              <a:spcBef>
                <a:spcPts val="827"/>
              </a:spcBef>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K. W. Kaufmann </a:t>
            </a:r>
            <a:r>
              <a:rPr b="0" i="1" lang="en-US" sz="2000" u="none" cap="none" strike="noStrike">
                <a:solidFill>
                  <a:schemeClr val="dk1"/>
                </a:solidFill>
                <a:latin typeface="Calibri"/>
                <a:ea typeface="Calibri"/>
                <a:cs typeface="Calibri"/>
                <a:sym typeface="Calibri"/>
              </a:rPr>
              <a:t>et al.</a:t>
            </a:r>
            <a:r>
              <a:rPr b="0" i="0" lang="en-US" sz="2000" u="none" cap="none" strike="noStrike">
                <a:solidFill>
                  <a:schemeClr val="dk1"/>
                </a:solidFill>
                <a:latin typeface="Calibri"/>
                <a:ea typeface="Calibri"/>
                <a:cs typeface="Calibri"/>
                <a:sym typeface="Calibri"/>
              </a:rPr>
              <a:t>, Structural determinants of species-selective substrate recognition in human and Drosophila serotonin transporters revealed through computational docking studies., </a:t>
            </a:r>
            <a:r>
              <a:rPr b="0" i="1" lang="en-US" sz="2000" u="none" cap="none" strike="noStrike">
                <a:solidFill>
                  <a:schemeClr val="dk1"/>
                </a:solidFill>
                <a:latin typeface="Calibri"/>
                <a:ea typeface="Calibri"/>
                <a:cs typeface="Calibri"/>
                <a:sym typeface="Calibri"/>
              </a:rPr>
              <a:t>Proteins</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74</a:t>
            </a:r>
            <a:r>
              <a:rPr b="0" i="0" lang="en-US" sz="2000" u="none" cap="none" strike="noStrike">
                <a:solidFill>
                  <a:schemeClr val="dk1"/>
                </a:solidFill>
                <a:latin typeface="Calibri"/>
                <a:ea typeface="Calibri"/>
                <a:cs typeface="Calibri"/>
                <a:sym typeface="Calibri"/>
              </a:rPr>
              <a:t>, 630–42 (2009).</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693043" y="274637"/>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Today’s Tutorial</a:t>
            </a:r>
          </a:p>
        </p:txBody>
      </p:sp>
      <p:sp>
        <p:nvSpPr>
          <p:cNvPr id="473" name="Shape 473"/>
          <p:cNvSpPr txBox="1"/>
          <p:nvPr>
            <p:ph idx="1" type="body"/>
          </p:nvPr>
        </p:nvSpPr>
        <p:spPr>
          <a:xfrm>
            <a:off x="675402" y="1763924"/>
            <a:ext cx="8988557" cy="2777913"/>
          </a:xfrm>
          <a:prstGeom prst="rect">
            <a:avLst/>
          </a:prstGeom>
          <a:noFill/>
          <a:ln>
            <a:noFill/>
          </a:ln>
        </p:spPr>
        <p:txBody>
          <a:bodyPr anchorCtr="0" anchor="t" bIns="45700" lIns="91425" rIns="91425" wrap="square" tIns="45700">
            <a:noAutofit/>
          </a:bodyPr>
          <a:lstStyle/>
          <a:p>
            <a:pPr indent="-189006" lvl="0" marL="189006" marR="0" rtl="0" algn="l">
              <a:lnSpc>
                <a:spcPct val="90000"/>
              </a:lnSpc>
              <a:spcBef>
                <a:spcPts val="0"/>
              </a:spcBef>
              <a:spcAft>
                <a:spcPts val="0"/>
              </a:spcAft>
              <a:buClr>
                <a:schemeClr val="dk1"/>
              </a:buClr>
              <a:buSzPts val="2315"/>
              <a:buFont typeface="Arial"/>
              <a:buChar char="•"/>
            </a:pPr>
            <a:r>
              <a:rPr b="0" i="0" lang="en-US" sz="2315" u="none" cap="none" strike="noStrike">
                <a:solidFill>
                  <a:schemeClr val="dk1"/>
                </a:solidFill>
                <a:latin typeface="Calibri"/>
                <a:ea typeface="Calibri"/>
                <a:cs typeface="Calibri"/>
                <a:sym typeface="Calibri"/>
              </a:rPr>
              <a:t>Docking of eticlopride (antagonist) to Dopamine Receptor Subtype 3</a:t>
            </a:r>
          </a:p>
          <a:p>
            <a:pPr indent="-336008" lvl="0" marL="189006" marR="0" rtl="0" algn="l">
              <a:lnSpc>
                <a:spcPct val="90000"/>
              </a:lnSpc>
              <a:spcBef>
                <a:spcPts val="827"/>
              </a:spcBef>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p:txBody>
      </p:sp>
      <p:sp>
        <p:nvSpPr>
          <p:cNvPr id="474" name="Shape 474"/>
          <p:cNvSpPr txBox="1"/>
          <p:nvPr/>
        </p:nvSpPr>
        <p:spPr>
          <a:xfrm>
            <a:off x="239712" y="3017837"/>
            <a:ext cx="3276600" cy="5509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u="sng">
                <a:solidFill>
                  <a:schemeClr val="dk1"/>
                </a:solidFill>
                <a:latin typeface="Calibri"/>
                <a:ea typeface="Calibri"/>
                <a:cs typeface="Calibri"/>
                <a:sym typeface="Calibri"/>
              </a:rPr>
              <a:t>Crystal Structure</a:t>
            </a:r>
          </a:p>
          <a:p>
            <a:pPr indent="0" lvl="0" marL="0" marR="0" rtl="0" algn="l">
              <a:spcBef>
                <a:spcPts val="0"/>
              </a:spcBef>
              <a:spcAft>
                <a:spcPts val="0"/>
              </a:spcAft>
              <a:buNone/>
            </a:pPr>
            <a:r>
              <a:rPr lang="en-US" sz="2000">
                <a:solidFill>
                  <a:schemeClr val="dk1"/>
                </a:solidFill>
                <a:latin typeface="Calibri"/>
                <a:ea typeface="Calibri"/>
                <a:cs typeface="Calibri"/>
                <a:sym typeface="Calibri"/>
              </a:rPr>
              <a:t>Chien, E. Y. T. et al. Structure of the human dopamine D3 receptor in complex with a D2/D3 selective antagonist. Science 330, 1091–5 (2010)</a:t>
            </a: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u="sng">
                <a:solidFill>
                  <a:schemeClr val="dk1"/>
                </a:solidFill>
                <a:latin typeface="Calibri"/>
                <a:ea typeface="Calibri"/>
                <a:cs typeface="Calibri"/>
                <a:sym typeface="Calibri"/>
              </a:rPr>
              <a:t>Community Assessment</a:t>
            </a:r>
          </a:p>
          <a:p>
            <a:pPr indent="0" lvl="0" marL="0" marR="0" rtl="0" algn="l">
              <a:spcBef>
                <a:spcPts val="0"/>
              </a:spcBef>
              <a:spcAft>
                <a:spcPts val="0"/>
              </a:spcAft>
              <a:buNone/>
            </a:pPr>
            <a:r>
              <a:rPr lang="en-US" sz="2000">
                <a:solidFill>
                  <a:schemeClr val="dk1"/>
                </a:solidFill>
                <a:latin typeface="Calibri"/>
                <a:ea typeface="Calibri"/>
                <a:cs typeface="Calibri"/>
                <a:sym typeface="Calibri"/>
              </a:rPr>
              <a:t>Kufareva, I. et al. Status of GPCR modeling and docking as reflected by community-wide GPCR Dock 2010 assessment. Structure 19, 1108–1126 (2011).</a:t>
            </a: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5" name="Shape 475"/>
          <p:cNvPicPr preferRelativeResize="0"/>
          <p:nvPr/>
        </p:nvPicPr>
        <p:blipFill rotWithShape="1">
          <a:blip r:embed="rId3">
            <a:alphaModFix/>
          </a:blip>
          <a:srcRect b="0" l="0" r="0" t="0"/>
          <a:stretch/>
        </p:blipFill>
        <p:spPr>
          <a:xfrm>
            <a:off x="6183312" y="2408237"/>
            <a:ext cx="3657600" cy="4894118"/>
          </a:xfrm>
          <a:prstGeom prst="rect">
            <a:avLst/>
          </a:prstGeom>
          <a:noFill/>
          <a:ln>
            <a:noFill/>
          </a:ln>
        </p:spPr>
      </p:pic>
      <p:sp>
        <p:nvSpPr>
          <p:cNvPr id="476" name="Shape 476"/>
          <p:cNvSpPr txBox="1"/>
          <p:nvPr/>
        </p:nvSpPr>
        <p:spPr>
          <a:xfrm>
            <a:off x="3363912" y="2713037"/>
            <a:ext cx="3276600" cy="33547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u="sng">
                <a:solidFill>
                  <a:schemeClr val="dk1"/>
                </a:solidFill>
                <a:latin typeface="Calibri"/>
                <a:ea typeface="Calibri"/>
                <a:cs typeface="Calibri"/>
                <a:sym typeface="Calibri"/>
              </a:rPr>
              <a:t>Rosetta Assessment</a:t>
            </a:r>
          </a:p>
          <a:p>
            <a:pPr indent="0" lvl="0" marL="0" marR="0" rtl="0" algn="l">
              <a:spcBef>
                <a:spcPts val="0"/>
              </a:spcBef>
              <a:spcAft>
                <a:spcPts val="0"/>
              </a:spcAft>
              <a:buNone/>
            </a:pPr>
            <a:r>
              <a:rPr lang="en-US" sz="2000">
                <a:solidFill>
                  <a:schemeClr val="dk1"/>
                </a:solidFill>
                <a:latin typeface="Calibri"/>
                <a:ea typeface="Calibri"/>
                <a:cs typeface="Calibri"/>
                <a:sym typeface="Calibri"/>
              </a:rPr>
              <a:t>Nguyen, E. D. et al. Assessment and challenges of ligand docking into comparative models of g-protein coupled receptors. PLoS One 8, (2013)</a:t>
            </a: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Shape 477"/>
          <p:cNvSpPr txBox="1"/>
          <p:nvPr/>
        </p:nvSpPr>
        <p:spPr>
          <a:xfrm>
            <a:off x="4202112" y="6359346"/>
            <a:ext cx="2362200" cy="1200329"/>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Eticlopride, a D2/D3 selective antagonist in complex with D3 Receptor</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693043" y="402483"/>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Let’s get started!</a:t>
            </a:r>
          </a:p>
        </p:txBody>
      </p:sp>
      <p:sp>
        <p:nvSpPr>
          <p:cNvPr id="483" name="Shape 483"/>
          <p:cNvSpPr txBox="1"/>
          <p:nvPr>
            <p:ph idx="1" type="body"/>
          </p:nvPr>
        </p:nvSpPr>
        <p:spPr>
          <a:xfrm>
            <a:off x="693043" y="2012414"/>
            <a:ext cx="8694539" cy="4796544"/>
          </a:xfrm>
          <a:prstGeom prst="rect">
            <a:avLst/>
          </a:prstGeom>
          <a:noFill/>
          <a:ln>
            <a:noFill/>
          </a:ln>
        </p:spPr>
        <p:txBody>
          <a:bodyPr anchorCtr="0" anchor="t" bIns="45700" lIns="91425" rIns="91425" wrap="square" tIns="45700">
            <a:noAutofit/>
          </a:bodyPr>
          <a:lstStyle/>
          <a:p>
            <a:pPr indent="-228600" lvl="0" marL="0" marR="0" rtl="0" algn="l">
              <a:lnSpc>
                <a:spcPct val="90000"/>
              </a:lnSpc>
              <a:spcBef>
                <a:spcPts val="0"/>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~/rosetta_workshop/ligand_docking </a:t>
            </a:r>
          </a:p>
          <a:p>
            <a:pPr indent="-228600" lvl="1" marL="378013" marR="0" rtl="0" algn="l">
              <a:lnSpc>
                <a:spcPct val="90000"/>
              </a:lnSpc>
              <a:spcBef>
                <a:spcPts val="413"/>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 Prepare protein files in protein_prep</a:t>
            </a:r>
          </a:p>
          <a:p>
            <a:pPr indent="-228600" lvl="1" marL="378013" marR="0" rtl="0" algn="l">
              <a:lnSpc>
                <a:spcPct val="90000"/>
              </a:lnSpc>
              <a:spcBef>
                <a:spcPts val="413"/>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 Prepare ligand files in ligand_prep </a:t>
            </a:r>
          </a:p>
          <a:p>
            <a:pPr indent="-228600" lvl="1" marL="378013" marR="0" rtl="0" algn="l">
              <a:lnSpc>
                <a:spcPct val="90000"/>
              </a:lnSpc>
              <a:spcBef>
                <a:spcPts val="413"/>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 Perform docking in docking</a:t>
            </a:r>
          </a:p>
          <a:p>
            <a:pPr indent="-228600" lvl="1" marL="378013" marR="0" rtl="0" algn="l">
              <a:lnSpc>
                <a:spcPct val="90000"/>
              </a:lnSpc>
              <a:spcBef>
                <a:spcPts val="413"/>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 Ligand docking specific scripts in scripts</a:t>
            </a:r>
          </a:p>
          <a:p>
            <a:pPr indent="-228600" lvl="1" marL="378013" marR="0" rtl="0" algn="l">
              <a:lnSpc>
                <a:spcPct val="90000"/>
              </a:lnSpc>
              <a:spcBef>
                <a:spcPts val="413"/>
              </a:spcBef>
              <a:spcAft>
                <a:spcPts val="0"/>
              </a:spcAft>
              <a:buClr>
                <a:schemeClr val="dk1"/>
              </a:buClr>
              <a:buSzPts val="3600"/>
              <a:buFont typeface="Arial"/>
              <a:buNone/>
            </a:pPr>
            <a:r>
              <a:rPr b="0" i="0" lang="en-US" sz="3600" u="none" cap="none" strike="noStrike">
                <a:solidFill>
                  <a:schemeClr val="dk1"/>
                </a:solidFill>
                <a:latin typeface="Calibri"/>
                <a:ea typeface="Calibri"/>
                <a:cs typeface="Calibri"/>
                <a:sym typeface="Calibri"/>
              </a:rPr>
              <a:t>- All </a:t>
            </a:r>
            <a:r>
              <a:rPr lang="en-US" sz="3600"/>
              <a:t>answers here</a:t>
            </a:r>
            <a:r>
              <a:rPr b="0" i="0" lang="en-US" sz="3600" u="none" cap="none" strike="noStrike">
                <a:solidFill>
                  <a:schemeClr val="dk1"/>
                </a:solidFill>
                <a:latin typeface="Calibri"/>
                <a:ea typeface="Calibri"/>
                <a:cs typeface="Calibri"/>
                <a:sym typeface="Calibri"/>
              </a:rPr>
              <a:t> if you get stuck </a:t>
            </a:r>
          </a:p>
          <a:p>
            <a:pPr indent="-125984" lvl="1" marL="378013" marR="0" rtl="0" algn="l">
              <a:lnSpc>
                <a:spcPct val="90000"/>
              </a:lnSpc>
              <a:spcBef>
                <a:spcPts val="413"/>
              </a:spcBef>
              <a:spcAft>
                <a:spcPts val="0"/>
              </a:spcAft>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a:p>
            <a:pPr indent="-125984" lvl="1" marL="378013" marR="0" rtl="0" algn="l">
              <a:lnSpc>
                <a:spcPct val="90000"/>
              </a:lnSpc>
              <a:spcBef>
                <a:spcPts val="413"/>
              </a:spcBef>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HIV PR1.bmp" id="110" name="Shape 110"/>
          <p:cNvPicPr preferRelativeResize="0"/>
          <p:nvPr/>
        </p:nvPicPr>
        <p:blipFill rotWithShape="1">
          <a:blip r:embed="rId3">
            <a:alphaModFix/>
          </a:blip>
          <a:srcRect b="0" l="0" r="0" t="0"/>
          <a:stretch/>
        </p:blipFill>
        <p:spPr>
          <a:xfrm>
            <a:off x="5240170" y="2006242"/>
            <a:ext cx="4840455" cy="3514725"/>
          </a:xfrm>
          <a:prstGeom prst="rect">
            <a:avLst/>
          </a:prstGeom>
          <a:noFill/>
          <a:ln>
            <a:noFill/>
          </a:ln>
        </p:spPr>
      </p:pic>
      <p:sp>
        <p:nvSpPr>
          <p:cNvPr id="111" name="Shape 111"/>
          <p:cNvSpPr txBox="1"/>
          <p:nvPr>
            <p:ph type="title"/>
          </p:nvPr>
        </p:nvSpPr>
        <p:spPr>
          <a:xfrm>
            <a:off x="693043" y="261249"/>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RosettaLigand History</a:t>
            </a:r>
          </a:p>
        </p:txBody>
      </p:sp>
      <p:sp>
        <p:nvSpPr>
          <p:cNvPr id="112" name="Shape 112"/>
          <p:cNvSpPr txBox="1"/>
          <p:nvPr>
            <p:ph idx="1" type="body"/>
          </p:nvPr>
        </p:nvSpPr>
        <p:spPr>
          <a:xfrm>
            <a:off x="544512" y="1798637"/>
            <a:ext cx="5334000" cy="5521324"/>
          </a:xfrm>
          <a:prstGeom prst="rect">
            <a:avLst/>
          </a:prstGeom>
          <a:noFill/>
          <a:ln>
            <a:noFill/>
          </a:ln>
        </p:spPr>
        <p:txBody>
          <a:bodyPr anchorCtr="0" anchor="t" bIns="45700" lIns="91425" rIns="91425" wrap="square" tIns="45700">
            <a:noAutofit/>
          </a:bodyPr>
          <a:lstStyle/>
          <a:p>
            <a:pPr indent="-190500" lvl="0" marL="0" marR="0" rtl="0" algn="l">
              <a:lnSpc>
                <a:spcPct val="90000"/>
              </a:lnSpc>
              <a:spcBef>
                <a:spcPts val="0"/>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Meiler and Baker 2006 </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Protein and ligand ensembles</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Side chain flexibility</a:t>
            </a:r>
          </a:p>
          <a:p>
            <a:pPr indent="-125984" lvl="1" marL="378013" marR="0" rtl="0" algn="l">
              <a:lnSpc>
                <a:spcPct val="90000"/>
              </a:lnSpc>
              <a:spcBef>
                <a:spcPts val="413"/>
              </a:spcBef>
              <a:spcAft>
                <a:spcPts val="0"/>
              </a:spcAft>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a:p>
            <a:pPr indent="-190500" lvl="0" marL="0" marR="0" rtl="0" algn="l">
              <a:lnSpc>
                <a:spcPct val="90000"/>
              </a:lnSpc>
              <a:spcBef>
                <a:spcPts val="827"/>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Davis and Baker 2009</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Backbone flexibility near binding site</a:t>
            </a:r>
          </a:p>
          <a:p>
            <a:pPr indent="-125984" lvl="1" marL="378013" marR="0" rtl="0" algn="l">
              <a:lnSpc>
                <a:spcPct val="90000"/>
              </a:lnSpc>
              <a:spcBef>
                <a:spcPts val="413"/>
              </a:spcBef>
              <a:spcAft>
                <a:spcPts val="0"/>
              </a:spcAft>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a:p>
            <a:pPr indent="-190500" lvl="0" marL="0" marR="0" rtl="0" algn="l">
              <a:lnSpc>
                <a:spcPct val="90000"/>
              </a:lnSpc>
              <a:spcBef>
                <a:spcPts val="827"/>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Lemmon and Meiler 2012</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XML Scripts</a:t>
            </a:r>
          </a:p>
          <a:p>
            <a:pPr indent="-125984" lvl="1" marL="378013" marR="0" rtl="0" algn="l">
              <a:lnSpc>
                <a:spcPct val="90000"/>
              </a:lnSpc>
              <a:spcBef>
                <a:spcPts val="413"/>
              </a:spcBef>
              <a:spcAft>
                <a:spcPts val="0"/>
              </a:spcAft>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a:p>
            <a:pPr indent="-190500" lvl="0" marL="0" marR="0" rtl="0" algn="l">
              <a:lnSpc>
                <a:spcPct val="90000"/>
              </a:lnSpc>
              <a:spcBef>
                <a:spcPts val="827"/>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Deluca and Meiler 2015</a:t>
            </a:r>
          </a:p>
          <a:p>
            <a:pPr indent="-127000" lvl="1" marL="378013" marR="0" rtl="0" algn="l">
              <a:lnSpc>
                <a:spcPct val="90000"/>
              </a:lnSpc>
              <a:spcBef>
                <a:spcPts val="413"/>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High throughput screening and improved low resolution sampling</a:t>
            </a:r>
          </a:p>
          <a:p>
            <a:pPr indent="-125984" lvl="1" marL="378013" marR="0" rtl="0" algn="l">
              <a:lnSpc>
                <a:spcPct val="90000"/>
              </a:lnSpc>
              <a:spcBef>
                <a:spcPts val="413"/>
              </a:spcBef>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p:txBody>
      </p:sp>
      <p:sp>
        <p:nvSpPr>
          <p:cNvPr id="113" name="Shape 113"/>
          <p:cNvSpPr txBox="1"/>
          <p:nvPr/>
        </p:nvSpPr>
        <p:spPr>
          <a:xfrm>
            <a:off x="6183312" y="5990015"/>
            <a:ext cx="3124200" cy="1200329"/>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HIV-1 PR homodimer (green/wheat) with acetylpepstatin (yellow) in binding site (red) </a:t>
            </a: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G. Lemmon et. al. </a:t>
            </a:r>
            <a:r>
              <a:rPr i="1" lang="en-US" sz="1200">
                <a:solidFill>
                  <a:schemeClr val="dk1"/>
                </a:solidFill>
                <a:latin typeface="Arial"/>
                <a:ea typeface="Arial"/>
                <a:cs typeface="Arial"/>
                <a:sym typeface="Arial"/>
              </a:rPr>
              <a:t>Chemical biology &amp; drug design</a:t>
            </a:r>
            <a:r>
              <a:rPr lang="en-US" sz="1200">
                <a:solidFill>
                  <a:schemeClr val="dk1"/>
                </a:solidFill>
                <a:latin typeface="Arial"/>
                <a:ea typeface="Arial"/>
                <a:cs typeface="Arial"/>
                <a:sym typeface="Arial"/>
              </a:rPr>
              <a:t> (2012).</a:t>
            </a: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675401" y="274637"/>
            <a:ext cx="8988557" cy="1461188"/>
          </a:xfrm>
          <a:prstGeom prst="rect">
            <a:avLst/>
          </a:prstGeom>
          <a:noFill/>
          <a:ln>
            <a:noFill/>
          </a:ln>
        </p:spPr>
        <p:txBody>
          <a:bodyPr anchorCtr="0" anchor="ctr" bIns="45700" lIns="91425" rIns="91425" wrap="square" tIns="45700">
            <a:noAutofit/>
          </a:bodyPr>
          <a:lstStyle/>
          <a:p>
            <a:pPr indent="-285750" lvl="0" marL="0" marR="0" rtl="0" algn="ctr">
              <a:lnSpc>
                <a:spcPct val="90000"/>
              </a:lnSpc>
              <a:spcBef>
                <a:spcPts val="0"/>
              </a:spcBef>
              <a:buClr>
                <a:schemeClr val="dk1"/>
              </a:buClr>
              <a:buSzPts val="4500"/>
              <a:buFont typeface="Calibri"/>
              <a:buNone/>
            </a:pPr>
            <a:r>
              <a:rPr b="0" i="0" lang="en-US" sz="4500" u="none" cap="none" strike="noStrike">
                <a:solidFill>
                  <a:schemeClr val="dk1"/>
                </a:solidFill>
                <a:latin typeface="Calibri"/>
                <a:ea typeface="Calibri"/>
                <a:cs typeface="Calibri"/>
                <a:sym typeface="Calibri"/>
              </a:rPr>
              <a:t>When is RosettaLigand likely to work?</a:t>
            </a:r>
          </a:p>
        </p:txBody>
      </p:sp>
      <p:sp>
        <p:nvSpPr>
          <p:cNvPr id="120" name="Shape 120"/>
          <p:cNvSpPr txBox="1"/>
          <p:nvPr>
            <p:ph idx="1" type="body"/>
          </p:nvPr>
        </p:nvSpPr>
        <p:spPr>
          <a:xfrm>
            <a:off x="675401" y="2283433"/>
            <a:ext cx="8988557" cy="4087204"/>
          </a:xfrm>
          <a:prstGeom prst="rect">
            <a:avLst/>
          </a:prstGeom>
          <a:noFill/>
          <a:ln>
            <a:noFill/>
          </a:ln>
        </p:spPr>
        <p:txBody>
          <a:bodyPr anchorCtr="0" anchor="t" bIns="45700" lIns="91425" rIns="91425" wrap="square" tIns="45700">
            <a:noAutofit/>
          </a:bodyPr>
          <a:lstStyle/>
          <a:p>
            <a:pPr indent="-147002" lvl="0" marL="0" marR="0" rtl="0" algn="l">
              <a:lnSpc>
                <a:spcPct val="90000"/>
              </a:lnSpc>
              <a:spcBef>
                <a:spcPts val="0"/>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Crystal structures (ideally in complex with ligand of similar chemotypes)</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Rigid, well-defined binding pocket</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Drug-like small molecules capable of making hydrophilic/H-bond interactions</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Experimental restraints </a:t>
            </a:r>
          </a:p>
          <a:p>
            <a:pPr indent="-189006"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47002" lvl="0" marL="0" marR="0" rtl="0" algn="ctr">
              <a:lnSpc>
                <a:spcPct val="90000"/>
              </a:lnSpc>
              <a:spcBef>
                <a:spcPts val="827"/>
              </a:spcBef>
              <a:spcAft>
                <a:spcPts val="0"/>
              </a:spcAft>
              <a:buClr>
                <a:srgbClr val="FF0000"/>
              </a:buClr>
              <a:buSzPts val="2315"/>
              <a:buFont typeface="Arial"/>
              <a:buNone/>
            </a:pPr>
            <a:r>
              <a:rPr b="0" i="0" lang="en-US" sz="2315" u="none" cap="none" strike="noStrike">
                <a:solidFill>
                  <a:srgbClr val="FF0000"/>
                </a:solidFill>
                <a:latin typeface="Calibri"/>
                <a:ea typeface="Calibri"/>
                <a:cs typeface="Calibri"/>
                <a:sym typeface="Calibri"/>
              </a:rPr>
              <a:t>Docking (finding binding mode) is much easier than ranking or predicting activity!</a:t>
            </a:r>
          </a:p>
          <a:p>
            <a:pPr indent="-189006"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89006"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89006" lvl="0" marL="189006" marR="0" rtl="0" algn="l">
              <a:lnSpc>
                <a:spcPct val="90000"/>
              </a:lnSpc>
              <a:spcBef>
                <a:spcPts val="827"/>
              </a:spcBef>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p:txBody>
      </p:sp>
      <p:sp>
        <p:nvSpPr>
          <p:cNvPr id="121" name="Shape 121"/>
          <p:cNvSpPr txBox="1"/>
          <p:nvPr/>
        </p:nvSpPr>
        <p:spPr>
          <a:xfrm>
            <a:off x="675401" y="6751637"/>
            <a:ext cx="8988557" cy="47792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Davis, I. W., Raha, K., Head, M. S. &amp; Baker, D. Blind docking of pharmaceutically relevant compounds using RosettaLigand. </a:t>
            </a:r>
            <a:r>
              <a:rPr i="1" lang="en-US" sz="1200">
                <a:solidFill>
                  <a:schemeClr val="dk1"/>
                </a:solidFill>
                <a:latin typeface="Arial"/>
                <a:ea typeface="Arial"/>
                <a:cs typeface="Arial"/>
                <a:sym typeface="Arial"/>
              </a:rPr>
              <a:t>Protein Sci.</a:t>
            </a:r>
            <a:r>
              <a:rPr lang="en-US" sz="1200">
                <a:solidFill>
                  <a:schemeClr val="dk1"/>
                </a:solidFill>
                <a:latin typeface="Arial"/>
                <a:ea typeface="Arial"/>
                <a:cs typeface="Arial"/>
                <a:sym typeface="Arial"/>
              </a:rPr>
              <a:t> </a:t>
            </a:r>
            <a:r>
              <a:rPr b="1" lang="en-US" sz="1200">
                <a:solidFill>
                  <a:schemeClr val="dk1"/>
                </a:solidFill>
                <a:latin typeface="Arial"/>
                <a:ea typeface="Arial"/>
                <a:cs typeface="Arial"/>
                <a:sym typeface="Arial"/>
              </a:rPr>
              <a:t>18,</a:t>
            </a:r>
            <a:r>
              <a:rPr lang="en-US" sz="1200">
                <a:solidFill>
                  <a:schemeClr val="dk1"/>
                </a:solidFill>
                <a:latin typeface="Arial"/>
                <a:ea typeface="Arial"/>
                <a:cs typeface="Arial"/>
                <a:sym typeface="Arial"/>
              </a:rPr>
              <a:t> 1998–2002 (2009).</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675401" y="198437"/>
            <a:ext cx="8988557" cy="1461188"/>
          </a:xfrm>
          <a:prstGeom prst="rect">
            <a:avLst/>
          </a:prstGeom>
          <a:noFill/>
          <a:ln>
            <a:noFill/>
          </a:ln>
        </p:spPr>
        <p:txBody>
          <a:bodyPr anchorCtr="0" anchor="ctr" bIns="45700" lIns="91425" rIns="91425" wrap="square" tIns="45700">
            <a:noAutofit/>
          </a:bodyPr>
          <a:lstStyle/>
          <a:p>
            <a:pPr indent="-285750" lvl="0" marL="0" marR="0" rtl="0" algn="ctr">
              <a:lnSpc>
                <a:spcPct val="90000"/>
              </a:lnSpc>
              <a:spcBef>
                <a:spcPts val="0"/>
              </a:spcBef>
              <a:buClr>
                <a:schemeClr val="dk1"/>
              </a:buClr>
              <a:buSzPts val="4500"/>
              <a:buFont typeface="Calibri"/>
              <a:buNone/>
            </a:pPr>
            <a:r>
              <a:rPr b="0" i="0" lang="en-US" sz="4500" u="none" cap="none" strike="noStrike">
                <a:solidFill>
                  <a:schemeClr val="dk1"/>
                </a:solidFill>
                <a:latin typeface="Calibri"/>
                <a:ea typeface="Calibri"/>
                <a:cs typeface="Calibri"/>
                <a:sym typeface="Calibri"/>
              </a:rPr>
              <a:t>Protein Model Selection</a:t>
            </a:r>
          </a:p>
        </p:txBody>
      </p:sp>
      <p:sp>
        <p:nvSpPr>
          <p:cNvPr id="128" name="Shape 128"/>
          <p:cNvSpPr txBox="1"/>
          <p:nvPr>
            <p:ph idx="1" type="body"/>
          </p:nvPr>
        </p:nvSpPr>
        <p:spPr>
          <a:xfrm>
            <a:off x="2521818" y="1381049"/>
            <a:ext cx="5037000" cy="2005200"/>
          </a:xfrm>
          <a:prstGeom prst="rect">
            <a:avLst/>
          </a:prstGeom>
          <a:noFill/>
          <a:ln>
            <a:noFill/>
          </a:ln>
        </p:spPr>
        <p:txBody>
          <a:bodyPr anchorCtr="0" anchor="t" bIns="45700" lIns="91425" rIns="91425" wrap="square" tIns="45700">
            <a:noAutofit/>
          </a:bodyPr>
          <a:lstStyle/>
          <a:p>
            <a:pPr indent="-190500" lvl="0" marL="0" marR="0" rtl="0" algn="l">
              <a:lnSpc>
                <a:spcPct val="90000"/>
              </a:lnSpc>
              <a:spcBef>
                <a:spcPts val="0"/>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Protein conformation sources:</a:t>
            </a:r>
          </a:p>
          <a:p>
            <a:pPr indent="-190500" lvl="1" marL="378013" marR="0" rtl="0" algn="l">
              <a:lnSpc>
                <a:spcPct val="90000"/>
              </a:lnSpc>
              <a:spcBef>
                <a:spcPts val="413"/>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Crystal structures/NMR</a:t>
            </a:r>
          </a:p>
          <a:p>
            <a:pPr indent="-190500" lvl="1" marL="378013" marR="0" rtl="0" algn="l">
              <a:lnSpc>
                <a:spcPct val="90000"/>
              </a:lnSpc>
              <a:spcBef>
                <a:spcPts val="413"/>
              </a:spcBef>
              <a:buClr>
                <a:schemeClr val="dk1"/>
              </a:buClr>
              <a:buSzPts val="3000"/>
              <a:buFont typeface="Arial"/>
              <a:buNone/>
            </a:pPr>
            <a:r>
              <a:rPr b="0" i="0" lang="en-US" sz="3000" u="none" cap="none" strike="noStrike">
                <a:solidFill>
                  <a:schemeClr val="dk1"/>
                </a:solidFill>
                <a:latin typeface="Calibri"/>
                <a:ea typeface="Calibri"/>
                <a:cs typeface="Calibri"/>
                <a:sym typeface="Calibri"/>
              </a:rPr>
              <a:t>Comparative modeling</a:t>
            </a:r>
          </a:p>
        </p:txBody>
      </p:sp>
      <p:sp>
        <p:nvSpPr>
          <p:cNvPr id="129" name="Shape 129"/>
          <p:cNvSpPr/>
          <p:nvPr/>
        </p:nvSpPr>
        <p:spPr>
          <a:xfrm rot="8029897">
            <a:off x="6535580" y="4474436"/>
            <a:ext cx="609600" cy="304800"/>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0" name="Shape 130"/>
          <p:cNvPicPr preferRelativeResize="0"/>
          <p:nvPr/>
        </p:nvPicPr>
        <p:blipFill rotWithShape="1">
          <a:blip r:embed="rId3">
            <a:alphaModFix/>
          </a:blip>
          <a:srcRect b="0" l="0" r="0" t="0"/>
          <a:stretch/>
        </p:blipFill>
        <p:spPr>
          <a:xfrm>
            <a:off x="5721401" y="3583300"/>
            <a:ext cx="3879281" cy="2526050"/>
          </a:xfrm>
          <a:prstGeom prst="rect">
            <a:avLst/>
          </a:prstGeom>
          <a:noFill/>
          <a:ln>
            <a:noFill/>
          </a:ln>
        </p:spPr>
      </p:pic>
      <p:pic>
        <p:nvPicPr>
          <p:cNvPr id="131" name="Shape 131"/>
          <p:cNvPicPr preferRelativeResize="0"/>
          <p:nvPr/>
        </p:nvPicPr>
        <p:blipFill rotWithShape="1">
          <a:blip r:embed="rId4">
            <a:alphaModFix/>
          </a:blip>
          <a:srcRect b="0" l="0" r="0" t="0"/>
          <a:stretch/>
        </p:blipFill>
        <p:spPr>
          <a:xfrm>
            <a:off x="537401" y="3890300"/>
            <a:ext cx="3554401" cy="2219050"/>
          </a:xfrm>
          <a:prstGeom prst="rect">
            <a:avLst/>
          </a:prstGeom>
          <a:noFill/>
          <a:ln>
            <a:noFill/>
          </a:ln>
        </p:spPr>
      </p:pic>
      <p:sp>
        <p:nvSpPr>
          <p:cNvPr id="132" name="Shape 132"/>
          <p:cNvSpPr txBox="1"/>
          <p:nvPr/>
        </p:nvSpPr>
        <p:spPr>
          <a:xfrm>
            <a:off x="5560288" y="6396400"/>
            <a:ext cx="4201500" cy="650700"/>
          </a:xfrm>
          <a:prstGeom prst="rect">
            <a:avLst/>
          </a:prstGeom>
          <a:noFill/>
          <a:ln>
            <a:noFill/>
          </a:ln>
        </p:spPr>
        <p:txBody>
          <a:bodyPr anchorCtr="0" anchor="t" bIns="91425" lIns="91425" rIns="91425" wrap="square" tIns="91425">
            <a:noAutofit/>
          </a:bodyPr>
          <a:lstStyle/>
          <a:p>
            <a:pPr indent="0" lvl="0" marL="0">
              <a:spcBef>
                <a:spcPts val="0"/>
              </a:spcBef>
              <a:buNone/>
            </a:pPr>
            <a:r>
              <a:rPr lang="en-US" sz="1800"/>
              <a:t>Better to run dock into multiple models</a:t>
            </a:r>
          </a:p>
        </p:txBody>
      </p:sp>
      <p:cxnSp>
        <p:nvCxnSpPr>
          <p:cNvPr id="133" name="Shape 133"/>
          <p:cNvCxnSpPr/>
          <p:nvPr/>
        </p:nvCxnSpPr>
        <p:spPr>
          <a:xfrm flipH="1" rot="10800000">
            <a:off x="4256052" y="4992625"/>
            <a:ext cx="1301100" cy="14400"/>
          </a:xfrm>
          <a:prstGeom prst="straightConnector1">
            <a:avLst/>
          </a:prstGeom>
          <a:noFill/>
          <a:ln cap="flat" cmpd="sng" w="76200">
            <a:solidFill>
              <a:schemeClr val="dk2"/>
            </a:solidFill>
            <a:prstDash val="solid"/>
            <a:round/>
            <a:headEnd len="lg" w="lg"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675401" y="198437"/>
            <a:ext cx="8988557" cy="1461188"/>
          </a:xfrm>
          <a:prstGeom prst="rect">
            <a:avLst/>
          </a:prstGeom>
          <a:noFill/>
          <a:ln>
            <a:noFill/>
          </a:ln>
        </p:spPr>
        <p:txBody>
          <a:bodyPr anchorCtr="0" anchor="ctr" bIns="45700" lIns="91425" rIns="91425" wrap="square" tIns="45700">
            <a:noAutofit/>
          </a:bodyPr>
          <a:lstStyle/>
          <a:p>
            <a:pPr indent="-317500" lvl="0" marL="0" marR="0" rtl="0" algn="ctr">
              <a:lnSpc>
                <a:spcPct val="90000"/>
              </a:lnSpc>
              <a:spcBef>
                <a:spcPts val="0"/>
              </a:spcBef>
              <a:buClr>
                <a:schemeClr val="dk1"/>
              </a:buClr>
              <a:buSzPts val="5000"/>
              <a:buFont typeface="Calibri"/>
              <a:buNone/>
            </a:pPr>
            <a:r>
              <a:rPr b="0" i="0" lang="en-US" sz="5000" u="none" cap="none" strike="noStrike">
                <a:solidFill>
                  <a:schemeClr val="dk1"/>
                </a:solidFill>
                <a:latin typeface="Calibri"/>
                <a:ea typeface="Calibri"/>
                <a:cs typeface="Calibri"/>
                <a:sym typeface="Calibri"/>
              </a:rPr>
              <a:t>Ligand Conformer Generation</a:t>
            </a:r>
          </a:p>
        </p:txBody>
      </p:sp>
      <p:sp>
        <p:nvSpPr>
          <p:cNvPr id="139" name="Shape 139"/>
          <p:cNvSpPr txBox="1"/>
          <p:nvPr>
            <p:ph idx="1" type="body"/>
          </p:nvPr>
        </p:nvSpPr>
        <p:spPr>
          <a:xfrm>
            <a:off x="239712" y="1417637"/>
            <a:ext cx="9525000" cy="2069414"/>
          </a:xfrm>
          <a:prstGeom prst="rect">
            <a:avLst/>
          </a:prstGeom>
          <a:noFill/>
          <a:ln>
            <a:noFill/>
          </a:ln>
        </p:spPr>
        <p:txBody>
          <a:bodyPr anchorCtr="0" anchor="t" bIns="45700" lIns="91425" rIns="91425" wrap="square" tIns="45700">
            <a:noAutofit/>
          </a:bodyPr>
          <a:lstStyle/>
          <a:p>
            <a:pPr indent="-125984" lvl="1" marL="378013" marR="0" rtl="0" algn="l">
              <a:lnSpc>
                <a:spcPct val="90000"/>
              </a:lnSpc>
              <a:spcBef>
                <a:spcPts val="0"/>
              </a:spcBef>
              <a:spcAft>
                <a:spcPts val="0"/>
              </a:spcAft>
              <a:buClr>
                <a:schemeClr val="dk1"/>
              </a:buClr>
              <a:buSzPts val="1984"/>
              <a:buFont typeface="Arial"/>
              <a:buNone/>
            </a:pPr>
            <a:r>
              <a:t/>
            </a:r>
            <a:endParaRPr b="0" i="0" sz="1984" u="none" cap="none" strike="noStrike">
              <a:solidFill>
                <a:schemeClr val="dk1"/>
              </a:solidFill>
              <a:latin typeface="Calibri"/>
              <a:ea typeface="Calibri"/>
              <a:cs typeface="Calibri"/>
              <a:sym typeface="Calibri"/>
            </a:endParaRP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Ligand conformation sources:</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BioChemicalLibrary (BCL) </a:t>
            </a:r>
            <a:r>
              <a:rPr b="0" i="0" lang="en-US" sz="1984" u="sng" cap="none" strike="noStrike">
                <a:solidFill>
                  <a:schemeClr val="hlink"/>
                </a:solidFill>
                <a:latin typeface="Calibri"/>
                <a:ea typeface="Calibri"/>
                <a:cs typeface="Calibri"/>
                <a:sym typeface="Calibri"/>
                <a:hlinkClick r:id="rId3"/>
              </a:rPr>
              <a:t>http://www.meilerlab.org/servers/bcl-academic-license</a:t>
            </a:r>
          </a:p>
          <a:p>
            <a:pPr indent="-125984" lvl="1" marL="378013" marR="0" rtl="0" algn="l">
              <a:lnSpc>
                <a:spcPct val="90000"/>
              </a:lnSpc>
              <a:spcBef>
                <a:spcPts val="413"/>
              </a:spcBef>
              <a:spcAft>
                <a:spcPts val="0"/>
              </a:spcAft>
              <a:buClr>
                <a:schemeClr val="dk1"/>
              </a:buClr>
              <a:buSzPts val="1984"/>
              <a:buFont typeface="Arial"/>
              <a:buNone/>
            </a:pPr>
            <a:r>
              <a:rPr b="0" i="0" lang="en-US" sz="1984" u="none" cap="none" strike="noStrike">
                <a:solidFill>
                  <a:schemeClr val="dk1"/>
                </a:solidFill>
                <a:latin typeface="Calibri"/>
                <a:ea typeface="Calibri"/>
                <a:cs typeface="Calibri"/>
                <a:sym typeface="Calibri"/>
              </a:rPr>
              <a:t>Commercial software: MOE/OpenEye </a:t>
            </a:r>
          </a:p>
          <a:p>
            <a:pPr indent="-125984" lvl="1" marL="378013" marR="0" rtl="0" algn="l">
              <a:lnSpc>
                <a:spcPct val="90000"/>
              </a:lnSpc>
              <a:spcBef>
                <a:spcPts val="413"/>
              </a:spcBef>
              <a:buClr>
                <a:schemeClr val="dk1"/>
              </a:buClr>
              <a:buSzPts val="1984"/>
              <a:buFont typeface="Arial"/>
              <a:buNone/>
            </a:pPr>
            <a:r>
              <a:rPr b="0" i="0" lang="en-US" sz="1984" u="none" cap="none" strike="noStrike">
                <a:solidFill>
                  <a:schemeClr val="dk1"/>
                </a:solidFill>
                <a:latin typeface="Calibri"/>
                <a:ea typeface="Calibri"/>
                <a:cs typeface="Calibri"/>
                <a:sym typeface="Calibri"/>
              </a:rPr>
              <a:t>FROG2 Server </a:t>
            </a:r>
            <a:r>
              <a:rPr b="0" i="0" lang="en-US" sz="1984" u="sng" cap="none" strike="noStrike">
                <a:solidFill>
                  <a:schemeClr val="hlink"/>
                </a:solidFill>
                <a:latin typeface="Calibri"/>
                <a:ea typeface="Calibri"/>
                <a:cs typeface="Calibri"/>
                <a:sym typeface="Calibri"/>
                <a:hlinkClick r:id="rId4"/>
              </a:rPr>
              <a:t>http://bioserv.rpbs.univ-paris-diderot.fr/services/Frog2/</a:t>
            </a:r>
          </a:p>
        </p:txBody>
      </p:sp>
      <p:pic>
        <p:nvPicPr>
          <p:cNvPr descr="conf_colored_by_element.png" id="140" name="Shape 140"/>
          <p:cNvPicPr preferRelativeResize="0"/>
          <p:nvPr/>
        </p:nvPicPr>
        <p:blipFill rotWithShape="1">
          <a:blip r:embed="rId5">
            <a:alphaModFix/>
          </a:blip>
          <a:srcRect b="9636" l="21275" r="37149" t="15691"/>
          <a:stretch/>
        </p:blipFill>
        <p:spPr>
          <a:xfrm>
            <a:off x="969791" y="3639451"/>
            <a:ext cx="2775121" cy="3733800"/>
          </a:xfrm>
          <a:prstGeom prst="rect">
            <a:avLst/>
          </a:prstGeom>
          <a:noFill/>
          <a:ln>
            <a:noFill/>
          </a:ln>
        </p:spPr>
      </p:pic>
      <p:pic>
        <p:nvPicPr>
          <p:cNvPr descr="confs_colored_by_element.png" id="141" name="Shape 141"/>
          <p:cNvPicPr preferRelativeResize="0"/>
          <p:nvPr/>
        </p:nvPicPr>
        <p:blipFill rotWithShape="1">
          <a:blip r:embed="rId6">
            <a:alphaModFix/>
          </a:blip>
          <a:srcRect b="-55" l="18252" r="25811" t="3582"/>
          <a:stretch/>
        </p:blipFill>
        <p:spPr>
          <a:xfrm>
            <a:off x="6030912" y="3409352"/>
            <a:ext cx="3200400" cy="4134751"/>
          </a:xfrm>
          <a:prstGeom prst="rect">
            <a:avLst/>
          </a:prstGeom>
          <a:noFill/>
          <a:ln>
            <a:noFill/>
          </a:ln>
        </p:spPr>
      </p:pic>
      <p:sp>
        <p:nvSpPr>
          <p:cNvPr id="142" name="Shape 142"/>
          <p:cNvSpPr/>
          <p:nvPr/>
        </p:nvSpPr>
        <p:spPr>
          <a:xfrm>
            <a:off x="4197558" y="5031965"/>
            <a:ext cx="1833354" cy="271872"/>
          </a:xfrm>
          <a:prstGeom prst="rightArrow">
            <a:avLst>
              <a:gd fmla="val 50000" name="adj1"/>
              <a:gd fmla="val 50000" name="adj2"/>
            </a:avLst>
          </a:prstGeom>
          <a:solidFill>
            <a:schemeClr val="accent2"/>
          </a:solidFill>
          <a:ln cap="flat" cmpd="sng" w="12700">
            <a:solidFill>
              <a:schemeClr val="accen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693043" y="122237"/>
            <a:ext cx="8694539" cy="1461188"/>
          </a:xfrm>
          <a:prstGeom prst="rect">
            <a:avLst/>
          </a:prstGeom>
          <a:noFill/>
          <a:ln>
            <a:noFill/>
          </a:ln>
        </p:spPr>
        <p:txBody>
          <a:bodyPr anchorCtr="0" anchor="ctr"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en-US" sz="6000" u="none" cap="none" strike="noStrike">
                <a:solidFill>
                  <a:schemeClr val="dk1"/>
                </a:solidFill>
                <a:latin typeface="Calibri"/>
                <a:ea typeface="Calibri"/>
                <a:cs typeface="Calibri"/>
                <a:sym typeface="Calibri"/>
              </a:rPr>
              <a:t>The Ligand Params File</a:t>
            </a:r>
          </a:p>
        </p:txBody>
      </p:sp>
      <p:sp>
        <p:nvSpPr>
          <p:cNvPr id="149" name="Shape 149"/>
          <p:cNvSpPr txBox="1"/>
          <p:nvPr>
            <p:ph idx="1" type="body"/>
          </p:nvPr>
        </p:nvSpPr>
        <p:spPr>
          <a:xfrm>
            <a:off x="315900" y="1646250"/>
            <a:ext cx="9348000" cy="5829600"/>
          </a:xfrm>
          <a:prstGeom prst="rect">
            <a:avLst/>
          </a:prstGeom>
          <a:noFill/>
          <a:ln>
            <a:noFill/>
          </a:ln>
        </p:spPr>
        <p:txBody>
          <a:bodyPr anchorCtr="0" anchor="t" bIns="45700" lIns="91425" rIns="91425" wrap="square" tIns="45700">
            <a:noAutofit/>
          </a:bodyPr>
          <a:lstStyle/>
          <a:p>
            <a:pPr indent="-336008" lvl="0" marL="189006" marR="0" rtl="0" algn="l">
              <a:lnSpc>
                <a:spcPct val="90000"/>
              </a:lnSpc>
              <a:spcBef>
                <a:spcPts val="0"/>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Residue Parameter Files define:</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	Residue name and type</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	Atom names, types, and charges</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	Bonds, chi angles, and rotamers </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	Internal coordinates</a:t>
            </a: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	Additional properties</a:t>
            </a:r>
          </a:p>
          <a:p>
            <a:pPr indent="-147002" lvl="0" marL="0" marR="0" rtl="0" algn="l">
              <a:lnSpc>
                <a:spcPct val="90000"/>
              </a:lnSpc>
              <a:spcBef>
                <a:spcPts val="827"/>
              </a:spcBef>
              <a:spcAft>
                <a:spcPts val="0"/>
              </a:spcAft>
              <a:buClr>
                <a:schemeClr val="dk1"/>
              </a:buClr>
              <a:buSzPts val="2315"/>
              <a:buFont typeface="Arial"/>
              <a:buNone/>
            </a:pPr>
            <a:r>
              <a:rPr lang="en-US"/>
              <a:t>       Points to conformer file</a:t>
            </a:r>
          </a:p>
          <a:p>
            <a:pPr indent="-189006" lvl="0" marL="189006"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Rosetta Database has existing parameter files for amino acids, but we need to generate custom ones for ligands</a:t>
            </a:r>
          </a:p>
          <a:p>
            <a:pPr indent="-147002" lvl="0" marL="0" marR="0" rtl="0" algn="l">
              <a:lnSpc>
                <a:spcPct val="90000"/>
              </a:lnSpc>
              <a:spcBef>
                <a:spcPts val="827"/>
              </a:spcBef>
              <a:spcAft>
                <a:spcPts val="0"/>
              </a:spcAft>
              <a:buClr>
                <a:schemeClr val="dk1"/>
              </a:buClr>
              <a:buSzPts val="2315"/>
              <a:buFont typeface="Arial"/>
              <a:buNone/>
            </a:pPr>
            <a:r>
              <a:t/>
            </a:r>
            <a:endParaRPr b="0" i="0" sz="2315" u="none" cap="none" strike="noStrike">
              <a:solidFill>
                <a:schemeClr val="dk1"/>
              </a:solidFill>
              <a:latin typeface="Calibri"/>
              <a:ea typeface="Calibri"/>
              <a:cs typeface="Calibri"/>
              <a:sym typeface="Calibri"/>
            </a:endParaRPr>
          </a:p>
          <a:p>
            <a:pPr indent="-147002" lvl="0" marL="0" marR="0" rtl="0" algn="l">
              <a:lnSpc>
                <a:spcPct val="90000"/>
              </a:lnSpc>
              <a:spcBef>
                <a:spcPts val="827"/>
              </a:spcBef>
              <a:spcAft>
                <a:spcPts val="0"/>
              </a:spcAft>
              <a:buClr>
                <a:schemeClr val="dk1"/>
              </a:buClr>
              <a:buSzPts val="2315"/>
              <a:buFont typeface="Arial"/>
              <a:buNone/>
            </a:pPr>
            <a:r>
              <a:rPr b="0" i="0" lang="en-US" sz="2315" u="none" cap="none" strike="noStrike">
                <a:solidFill>
                  <a:schemeClr val="dk1"/>
                </a:solidFill>
                <a:latin typeface="Calibri"/>
                <a:ea typeface="Calibri"/>
                <a:cs typeface="Calibri"/>
                <a:sym typeface="Calibri"/>
              </a:rPr>
              <a:t>Script to generate params file:</a:t>
            </a:r>
          </a:p>
          <a:p>
            <a:pPr indent="-147002" lvl="0" marL="0" marR="0" rtl="0" algn="l">
              <a:lnSpc>
                <a:spcPct val="90000"/>
              </a:lnSpc>
              <a:spcBef>
                <a:spcPts val="827"/>
              </a:spcBef>
              <a:buClr>
                <a:schemeClr val="dk1"/>
              </a:buClr>
              <a:buSzPts val="2315"/>
              <a:buFont typeface="Arial"/>
              <a:buNone/>
            </a:pPr>
            <a:r>
              <a:rPr b="0" i="0" lang="en-US" sz="2315" u="none" cap="none" strike="noStrike">
                <a:solidFill>
                  <a:schemeClr val="dk1"/>
                </a:solidFill>
                <a:latin typeface="Calibri"/>
                <a:ea typeface="Calibri"/>
                <a:cs typeface="Calibri"/>
                <a:sym typeface="Calibri"/>
              </a:rPr>
              <a:t>/$ROSETTA/main/source/scripts/python/public/molfile_to_params.py</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grpSp>
        <p:nvGrpSpPr>
          <p:cNvPr id="154" name="Shape 154"/>
          <p:cNvGrpSpPr/>
          <p:nvPr/>
        </p:nvGrpSpPr>
        <p:grpSpPr>
          <a:xfrm>
            <a:off x="773112" y="2715626"/>
            <a:ext cx="3696229" cy="4338221"/>
            <a:chOff x="0" y="2589"/>
            <a:chExt cx="3696229" cy="4338221"/>
          </a:xfrm>
        </p:grpSpPr>
        <p:sp>
          <p:nvSpPr>
            <p:cNvPr id="155" name="Shape 155"/>
            <p:cNvSpPr/>
            <p:nvPr/>
          </p:nvSpPr>
          <p:spPr>
            <a:xfrm>
              <a:off x="0" y="2589"/>
              <a:ext cx="3696229" cy="1725863"/>
            </a:xfrm>
            <a:prstGeom prst="roundRect">
              <a:avLst>
                <a:gd fmla="val 10000" name="adj"/>
              </a:avLst>
            </a:prstGeom>
            <a:solidFill>
              <a:srgbClr val="37D97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6" name="Shape 156"/>
            <p:cNvSpPr txBox="1"/>
            <p:nvPr/>
          </p:nvSpPr>
          <p:spPr>
            <a:xfrm>
              <a:off x="50549" y="53138"/>
              <a:ext cx="3595131" cy="1624765"/>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Initial Placement</a:t>
              </a:r>
            </a:p>
          </p:txBody>
        </p:sp>
        <p:sp>
          <p:nvSpPr>
            <p:cNvPr id="157" name="Shape 157"/>
            <p:cNvSpPr/>
            <p:nvPr/>
          </p:nvSpPr>
          <p:spPr>
            <a:xfrm rot="5400000">
              <a:off x="1515678" y="1772777"/>
              <a:ext cx="664871" cy="797845"/>
            </a:xfrm>
            <a:prstGeom prst="rightArrow">
              <a:avLst>
                <a:gd fmla="val 60000" name="adj1"/>
                <a:gd fmla="val 50000" name="adj2"/>
              </a:avLst>
            </a:prstGeom>
            <a:solidFill>
              <a:srgbClr val="37D975"/>
            </a:solidFill>
            <a:ln>
              <a:noFill/>
            </a:ln>
          </p:spPr>
          <p:txBody>
            <a:bodyPr anchorCtr="0" anchor="ctr" bIns="91425" lIns="91425" rIns="91425" wrap="square" tIns="91425">
              <a:noAutofit/>
            </a:bodyPr>
            <a:lstStyle/>
            <a:p>
              <a:pPr indent="0" lvl="0" marL="0">
                <a:spcBef>
                  <a:spcPts val="0"/>
                </a:spcBef>
                <a:buNone/>
              </a:pPr>
              <a:r>
                <a:t/>
              </a:r>
              <a:endParaRPr/>
            </a:p>
          </p:txBody>
        </p:sp>
        <p:sp>
          <p:nvSpPr>
            <p:cNvPr id="158" name="Shape 158"/>
            <p:cNvSpPr txBox="1"/>
            <p:nvPr/>
          </p:nvSpPr>
          <p:spPr>
            <a:xfrm>
              <a:off x="1608761" y="1839264"/>
              <a:ext cx="478707" cy="465410"/>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3300">
                <a:solidFill>
                  <a:schemeClr val="lt1"/>
                </a:solidFill>
                <a:latin typeface="Arial"/>
                <a:ea typeface="Arial"/>
                <a:cs typeface="Arial"/>
                <a:sym typeface="Arial"/>
              </a:endParaRPr>
            </a:p>
          </p:txBody>
        </p:sp>
        <p:sp>
          <p:nvSpPr>
            <p:cNvPr id="159" name="Shape 159"/>
            <p:cNvSpPr/>
            <p:nvPr/>
          </p:nvSpPr>
          <p:spPr>
            <a:xfrm>
              <a:off x="0" y="2614947"/>
              <a:ext cx="3696229" cy="1725863"/>
            </a:xfrm>
            <a:prstGeom prst="roundRect">
              <a:avLst>
                <a:gd fmla="val 10000" name="adj"/>
              </a:avLst>
            </a:prstGeom>
            <a:solidFill>
              <a:srgbClr val="37D97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0" name="Shape 160"/>
            <p:cNvSpPr txBox="1"/>
            <p:nvPr/>
          </p:nvSpPr>
          <p:spPr>
            <a:xfrm>
              <a:off x="50549" y="2665496"/>
              <a:ext cx="3595131" cy="1624765"/>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Transform</a:t>
              </a:r>
            </a:p>
          </p:txBody>
        </p:sp>
      </p:grpSp>
      <p:sp>
        <p:nvSpPr>
          <p:cNvPr id="161" name="Shape 161"/>
          <p:cNvSpPr txBox="1"/>
          <p:nvPr>
            <p:ph type="title"/>
          </p:nvPr>
        </p:nvSpPr>
        <p:spPr>
          <a:xfrm>
            <a:off x="693043" y="198437"/>
            <a:ext cx="8694539" cy="1461188"/>
          </a:xfrm>
          <a:prstGeom prst="rect">
            <a:avLst/>
          </a:prstGeom>
          <a:noFill/>
          <a:ln>
            <a:noFill/>
          </a:ln>
        </p:spPr>
        <p:txBody>
          <a:bodyPr anchorCtr="0" anchor="ctr" bIns="45700" lIns="91425" rIns="91425" wrap="square" tIns="45700">
            <a:noAutofit/>
          </a:bodyPr>
          <a:lstStyle/>
          <a:p>
            <a:pPr indent="-298450" lvl="0" marL="0" marR="0" rtl="0" algn="ctr">
              <a:lnSpc>
                <a:spcPct val="90000"/>
              </a:lnSpc>
              <a:spcBef>
                <a:spcPts val="0"/>
              </a:spcBef>
              <a:buClr>
                <a:schemeClr val="dk1"/>
              </a:buClr>
              <a:buSzPts val="4700"/>
              <a:buFont typeface="Calibri"/>
              <a:buNone/>
            </a:pPr>
            <a:r>
              <a:rPr b="0" i="0" lang="en-US" sz="4700" u="none" cap="none" strike="noStrike">
                <a:solidFill>
                  <a:schemeClr val="dk1"/>
                </a:solidFill>
                <a:latin typeface="Calibri"/>
                <a:ea typeface="Calibri"/>
                <a:cs typeface="Calibri"/>
                <a:sym typeface="Calibri"/>
              </a:rPr>
              <a:t>RosettaLigand Algorithm Overview</a:t>
            </a:r>
          </a:p>
        </p:txBody>
      </p:sp>
      <p:sp>
        <p:nvSpPr>
          <p:cNvPr id="162" name="Shape 162"/>
          <p:cNvSpPr txBox="1"/>
          <p:nvPr/>
        </p:nvSpPr>
        <p:spPr>
          <a:xfrm>
            <a:off x="1525063" y="1763924"/>
            <a:ext cx="2192669" cy="840432"/>
          </a:xfrm>
          <a:prstGeom prst="rect">
            <a:avLst/>
          </a:prstGeom>
          <a:noFill/>
          <a:ln>
            <a:noFill/>
          </a:ln>
        </p:spPr>
        <p:txBody>
          <a:bodyPr anchorCtr="0" anchor="t" bIns="50375" lIns="100775" rIns="100775" wrap="square" tIns="50375">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Low Resolution</a:t>
            </a:r>
          </a:p>
          <a:p>
            <a:pPr indent="0" lvl="0" marL="0" marR="0" rtl="0" algn="l">
              <a:spcBef>
                <a:spcPts val="0"/>
              </a:spcBef>
              <a:spcAft>
                <a:spcPts val="0"/>
              </a:spcAft>
              <a:buNone/>
            </a:pPr>
            <a:r>
              <a:rPr b="1" lang="en-US" sz="2400">
                <a:solidFill>
                  <a:schemeClr val="dk1"/>
                </a:solidFill>
                <a:latin typeface="Calibri"/>
                <a:ea typeface="Calibri"/>
                <a:cs typeface="Calibri"/>
                <a:sym typeface="Calibri"/>
              </a:rPr>
              <a:t>Coarse Grained</a:t>
            </a:r>
          </a:p>
        </p:txBody>
      </p:sp>
      <p:grpSp>
        <p:nvGrpSpPr>
          <p:cNvPr id="163" name="Shape 163"/>
          <p:cNvGrpSpPr/>
          <p:nvPr/>
        </p:nvGrpSpPr>
        <p:grpSpPr>
          <a:xfrm>
            <a:off x="5040312" y="2687883"/>
            <a:ext cx="3696229" cy="4368552"/>
            <a:chOff x="0" y="0"/>
            <a:chExt cx="3696229" cy="4368552"/>
          </a:xfrm>
        </p:grpSpPr>
        <p:sp>
          <p:nvSpPr>
            <p:cNvPr id="164" name="Shape 164"/>
            <p:cNvSpPr/>
            <p:nvPr/>
          </p:nvSpPr>
          <p:spPr>
            <a:xfrm>
              <a:off x="0" y="0"/>
              <a:ext cx="3696229" cy="787218"/>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5" name="Shape 165"/>
            <p:cNvSpPr txBox="1"/>
            <p:nvPr/>
          </p:nvSpPr>
          <p:spPr>
            <a:xfrm>
              <a:off x="23057" y="23057"/>
              <a:ext cx="3650115" cy="741104"/>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Small ligand moves</a:t>
              </a:r>
            </a:p>
          </p:txBody>
        </p:sp>
        <p:sp>
          <p:nvSpPr>
            <p:cNvPr id="166" name="Shape 166"/>
            <p:cNvSpPr/>
            <p:nvPr/>
          </p:nvSpPr>
          <p:spPr>
            <a:xfrm rot="5400000">
              <a:off x="1695241" y="809088"/>
              <a:ext cx="305745" cy="363921"/>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167" name="Shape 167"/>
            <p:cNvSpPr txBox="1"/>
            <p:nvPr/>
          </p:nvSpPr>
          <p:spPr>
            <a:xfrm>
              <a:off x="1738938" y="838176"/>
              <a:ext cx="218353" cy="214022"/>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Arial"/>
                <a:ea typeface="Arial"/>
                <a:cs typeface="Arial"/>
                <a:sym typeface="Arial"/>
              </a:endParaRPr>
            </a:p>
          </p:txBody>
        </p:sp>
        <p:sp>
          <p:nvSpPr>
            <p:cNvPr id="168" name="Shape 168"/>
            <p:cNvSpPr/>
            <p:nvPr/>
          </p:nvSpPr>
          <p:spPr>
            <a:xfrm>
              <a:off x="0" y="1194879"/>
              <a:ext cx="3696229" cy="787218"/>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9" name="Shape 169"/>
            <p:cNvSpPr txBox="1"/>
            <p:nvPr/>
          </p:nvSpPr>
          <p:spPr>
            <a:xfrm>
              <a:off x="23057" y="1217936"/>
              <a:ext cx="3650115" cy="741104"/>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Interface side-chain moves</a:t>
              </a:r>
            </a:p>
          </p:txBody>
        </p:sp>
        <p:sp>
          <p:nvSpPr>
            <p:cNvPr id="170" name="Shape 170"/>
            <p:cNvSpPr/>
            <p:nvPr/>
          </p:nvSpPr>
          <p:spPr>
            <a:xfrm rot="5400000">
              <a:off x="1724717" y="1964666"/>
              <a:ext cx="246793" cy="363921"/>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171" name="Shape 171"/>
            <p:cNvSpPr txBox="1"/>
            <p:nvPr/>
          </p:nvSpPr>
          <p:spPr>
            <a:xfrm>
              <a:off x="1738937" y="2023230"/>
              <a:ext cx="218353" cy="172755"/>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200">
                <a:solidFill>
                  <a:schemeClr val="lt1"/>
                </a:solidFill>
                <a:latin typeface="Arial"/>
                <a:ea typeface="Arial"/>
                <a:cs typeface="Arial"/>
                <a:sym typeface="Arial"/>
              </a:endParaRPr>
            </a:p>
          </p:txBody>
        </p:sp>
        <p:sp>
          <p:nvSpPr>
            <p:cNvPr id="172" name="Shape 172"/>
            <p:cNvSpPr/>
            <p:nvPr/>
          </p:nvSpPr>
          <p:spPr>
            <a:xfrm>
              <a:off x="0" y="2311155"/>
              <a:ext cx="3696229" cy="787218"/>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3" name="Shape 173"/>
            <p:cNvSpPr txBox="1"/>
            <p:nvPr/>
          </p:nvSpPr>
          <p:spPr>
            <a:xfrm>
              <a:off x="23057" y="2334212"/>
              <a:ext cx="3650115" cy="741104"/>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Gradient based minimization</a:t>
              </a:r>
            </a:p>
          </p:txBody>
        </p:sp>
        <p:sp>
          <p:nvSpPr>
            <p:cNvPr id="174" name="Shape 174"/>
            <p:cNvSpPr/>
            <p:nvPr/>
          </p:nvSpPr>
          <p:spPr>
            <a:xfrm rot="5400000">
              <a:off x="1667004" y="3157893"/>
              <a:ext cx="362219" cy="363921"/>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175" name="Shape 175"/>
            <p:cNvSpPr txBox="1"/>
            <p:nvPr/>
          </p:nvSpPr>
          <p:spPr>
            <a:xfrm>
              <a:off x="1738937" y="3158744"/>
              <a:ext cx="218353" cy="253553"/>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800">
                <a:solidFill>
                  <a:schemeClr val="lt1"/>
                </a:solidFill>
                <a:latin typeface="Arial"/>
                <a:ea typeface="Arial"/>
                <a:cs typeface="Arial"/>
                <a:sym typeface="Arial"/>
              </a:endParaRPr>
            </a:p>
          </p:txBody>
        </p:sp>
        <p:sp>
          <p:nvSpPr>
            <p:cNvPr id="176" name="Shape 176"/>
            <p:cNvSpPr/>
            <p:nvPr/>
          </p:nvSpPr>
          <p:spPr>
            <a:xfrm>
              <a:off x="0" y="3581334"/>
              <a:ext cx="3696229" cy="787218"/>
            </a:xfrm>
            <a:prstGeom prst="roundRect">
              <a:avLst>
                <a:gd fmla="val 10000" name="adj"/>
              </a:avLst>
            </a:prstGeom>
            <a:solidFill>
              <a:srgbClr val="599BD5"/>
            </a:solidFill>
            <a:ln cap="flat" cmpd="sng" w="12700">
              <a:solidFill>
                <a:schemeClr val="lt1"/>
              </a:solidFill>
              <a:prstDash val="solid"/>
              <a:miter lim="800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7" name="Shape 177"/>
            <p:cNvSpPr txBox="1"/>
            <p:nvPr/>
          </p:nvSpPr>
          <p:spPr>
            <a:xfrm>
              <a:off x="23057" y="3604391"/>
              <a:ext cx="3650115" cy="741104"/>
            </a:xfrm>
            <a:prstGeom prst="rect">
              <a:avLst/>
            </a:prstGeom>
            <a:noFill/>
            <a:ln>
              <a:noFill/>
            </a:ln>
          </p:spPr>
          <p:txBody>
            <a:bodyPr anchorCtr="0" anchor="ctr" bIns="95250" lIns="95250" rIns="95250" wrap="square" tIns="95250">
              <a:noAutofit/>
            </a:bodyPr>
            <a:lstStyle/>
            <a:p>
              <a:pPr indent="0" lvl="0" marL="0" marR="0" rtl="0" algn="ctr">
                <a:lnSpc>
                  <a:spcPct val="90000"/>
                </a:lnSpc>
                <a:spcBef>
                  <a:spcPts val="0"/>
                </a:spcBef>
                <a:spcAft>
                  <a:spcPts val="0"/>
                </a:spcAft>
                <a:buNone/>
              </a:pPr>
              <a:r>
                <a:rPr lang="en-US" sz="2500">
                  <a:solidFill>
                    <a:schemeClr val="lt1"/>
                  </a:solidFill>
                  <a:latin typeface="Arial"/>
                  <a:ea typeface="Arial"/>
                  <a:cs typeface="Arial"/>
                  <a:sym typeface="Arial"/>
                </a:rPr>
                <a:t>Final minimization</a:t>
              </a:r>
            </a:p>
          </p:txBody>
        </p:sp>
      </p:grpSp>
      <p:sp>
        <p:nvSpPr>
          <p:cNvPr id="178" name="Shape 178"/>
          <p:cNvSpPr txBox="1"/>
          <p:nvPr/>
        </p:nvSpPr>
        <p:spPr>
          <a:xfrm>
            <a:off x="6048375" y="1763924"/>
            <a:ext cx="2231782" cy="840432"/>
          </a:xfrm>
          <a:prstGeom prst="rect">
            <a:avLst/>
          </a:prstGeom>
          <a:noFill/>
          <a:ln>
            <a:noFill/>
          </a:ln>
        </p:spPr>
        <p:txBody>
          <a:bodyPr anchorCtr="0" anchor="t" bIns="50375" lIns="100775" rIns="100775" wrap="square" tIns="50375">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High Resolution</a:t>
            </a:r>
          </a:p>
          <a:p>
            <a:pPr indent="0" lvl="0" marL="0" marR="0" rtl="0" algn="l">
              <a:spcBef>
                <a:spcPts val="0"/>
              </a:spcBef>
              <a:spcAft>
                <a:spcPts val="0"/>
              </a:spcAft>
              <a:buNone/>
            </a:pPr>
            <a:r>
              <a:rPr b="1" lang="en-US" sz="2400">
                <a:solidFill>
                  <a:schemeClr val="dk1"/>
                </a:solidFill>
                <a:latin typeface="Calibri"/>
                <a:ea typeface="Calibri"/>
                <a:cs typeface="Calibri"/>
                <a:sym typeface="Calibri"/>
              </a:rPr>
              <a:t>Atomistic </a:t>
            </a:r>
          </a:p>
        </p:txBody>
      </p:sp>
      <p:grpSp>
        <p:nvGrpSpPr>
          <p:cNvPr id="179" name="Shape 179"/>
          <p:cNvGrpSpPr/>
          <p:nvPr/>
        </p:nvGrpSpPr>
        <p:grpSpPr>
          <a:xfrm rot="-5400000">
            <a:off x="4598421" y="1238582"/>
            <a:ext cx="504585" cy="1555273"/>
            <a:chOff x="1523451" y="704322"/>
            <a:chExt cx="305897" cy="255707"/>
          </a:xfrm>
        </p:grpSpPr>
        <p:sp>
          <p:nvSpPr>
            <p:cNvPr id="180" name="Shape 180"/>
            <p:cNvSpPr/>
            <p:nvPr/>
          </p:nvSpPr>
          <p:spPr>
            <a:xfrm rot="5400000">
              <a:off x="1548546" y="679227"/>
              <a:ext cx="255707" cy="305897"/>
            </a:xfrm>
            <a:prstGeom prst="rightArrow">
              <a:avLst>
                <a:gd fmla="val 60000" name="adj1"/>
                <a:gd fmla="val 50000" name="adj2"/>
              </a:avLst>
            </a:prstGeom>
            <a:solidFill>
              <a:srgbClr val="B3CAE7"/>
            </a:solidFill>
            <a:ln>
              <a:noFill/>
            </a:ln>
          </p:spPr>
          <p:txBody>
            <a:bodyPr anchorCtr="0" anchor="ctr" bIns="91425" lIns="91425" rIns="91425" wrap="square" tIns="91425">
              <a:noAutofit/>
            </a:bodyPr>
            <a:lstStyle/>
            <a:p>
              <a:pPr indent="0" lvl="0" marL="0">
                <a:spcBef>
                  <a:spcPts val="0"/>
                </a:spcBef>
                <a:buNone/>
              </a:pPr>
              <a:r>
                <a:t/>
              </a:r>
              <a:endParaRPr/>
            </a:p>
          </p:txBody>
        </p:sp>
        <p:sp>
          <p:nvSpPr>
            <p:cNvPr id="181" name="Shape 181"/>
            <p:cNvSpPr/>
            <p:nvPr/>
          </p:nvSpPr>
          <p:spPr>
            <a:xfrm>
              <a:off x="1584630" y="704322"/>
              <a:ext cx="183539" cy="178995"/>
            </a:xfrm>
            <a:prstGeom prst="rect">
              <a:avLst/>
            </a:prstGeom>
            <a:noFill/>
            <a:ln>
              <a:noFill/>
            </a:ln>
          </p:spPr>
          <p:txBody>
            <a:bodyPr anchorCtr="0" anchor="ctr" bIns="0" lIns="0" rIns="0" wrap="square" tIns="0">
              <a:noAutofit/>
            </a:bodyPr>
            <a:lstStyle/>
            <a:p>
              <a:pPr indent="0" lvl="0" marL="0" marR="0" rtl="0" algn="ctr">
                <a:lnSpc>
                  <a:spcPct val="90000"/>
                </a:lnSpc>
                <a:spcBef>
                  <a:spcPts val="0"/>
                </a:spcBef>
                <a:spcAft>
                  <a:spcPts val="0"/>
                </a:spcAft>
                <a:buNone/>
              </a:pPr>
              <a:r>
                <a:t/>
              </a:r>
              <a:endParaRPr sz="1300">
                <a:solidFill>
                  <a:schemeClr val="lt1"/>
                </a:solidFill>
                <a:latin typeface="Arial"/>
                <a:ea typeface="Arial"/>
                <a:cs typeface="Arial"/>
                <a:sym typeface="Arial"/>
              </a:endParaRPr>
            </a:p>
          </p:txBody>
        </p:sp>
      </p:grpSp>
      <p:sp>
        <p:nvSpPr>
          <p:cNvPr id="182" name="Shape 182"/>
          <p:cNvSpPr/>
          <p:nvPr/>
        </p:nvSpPr>
        <p:spPr>
          <a:xfrm rot="10800000">
            <a:off x="239712" y="5761037"/>
            <a:ext cx="504031" cy="787166"/>
          </a:xfrm>
          <a:prstGeom prst="curvedLeftArrow">
            <a:avLst>
              <a:gd fmla="val 25000" name="adj1"/>
              <a:gd fmla="val 50000" name="adj2"/>
              <a:gd fmla="val 25000" name="adj3"/>
            </a:avLst>
          </a:prstGeom>
          <a:solidFill>
            <a:srgbClr val="37D975"/>
          </a:solidFill>
          <a:ln cap="flat" cmpd="sng" w="12700">
            <a:solidFill>
              <a:srgbClr val="42719B"/>
            </a:solidFill>
            <a:prstDash val="solid"/>
            <a:miter lim="800000"/>
            <a:headEnd len="med" w="med" type="none"/>
            <a:tailEnd len="med" w="med" type="none"/>
          </a:ln>
        </p:spPr>
        <p:txBody>
          <a:bodyPr anchorCtr="0" anchor="ctr" bIns="50375" lIns="100775" rIns="100775" wrap="square" tIns="503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 name="Shape 183"/>
          <p:cNvSpPr/>
          <p:nvPr/>
        </p:nvSpPr>
        <p:spPr>
          <a:xfrm rot="10800000">
            <a:off x="8820543" y="2865435"/>
            <a:ext cx="1020368" cy="2667001"/>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med" w="med" type="none"/>
            <a:tailEnd len="med" w="med" type="none"/>
          </a:ln>
        </p:spPr>
        <p:txBody>
          <a:bodyPr anchorCtr="0" anchor="ctr" bIns="50375" lIns="100775" rIns="100775" wrap="square" tIns="503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 name="Shape 184"/>
          <p:cNvSpPr txBox="1"/>
          <p:nvPr/>
        </p:nvSpPr>
        <p:spPr>
          <a:xfrm rot="-5400000">
            <a:off x="8319163" y="3891280"/>
            <a:ext cx="1630575" cy="73866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100">
                <a:solidFill>
                  <a:schemeClr val="dk1"/>
                </a:solidFill>
                <a:latin typeface="Calibri"/>
                <a:ea typeface="Calibri"/>
                <a:cs typeface="Calibri"/>
                <a:sym typeface="Calibri"/>
              </a:rPr>
              <a:t>Monte Carlo </a:t>
            </a:r>
          </a:p>
          <a:p>
            <a:pPr indent="0" lvl="0" marL="0" marR="0" rtl="0" algn="l">
              <a:spcBef>
                <a:spcPts val="0"/>
              </a:spcBef>
              <a:spcAft>
                <a:spcPts val="0"/>
              </a:spcAft>
              <a:buNone/>
            </a:pPr>
            <a:r>
              <a:rPr lang="en-US" sz="2100">
                <a:solidFill>
                  <a:schemeClr val="dk1"/>
                </a:solidFill>
                <a:latin typeface="Calibri"/>
                <a:ea typeface="Calibri"/>
                <a:cs typeface="Calibri"/>
                <a:sym typeface="Calibri"/>
              </a:rPr>
              <a:t>accept/reject</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